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258" r:id="rId4"/>
    <p:sldId id="260" r:id="rId5"/>
    <p:sldId id="259" r:id="rId6"/>
    <p:sldId id="284" r:id="rId7"/>
    <p:sldId id="39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61" r:id="rId16"/>
    <p:sldId id="262" r:id="rId17"/>
    <p:sldId id="263" r:id="rId18"/>
    <p:sldId id="264" r:id="rId19"/>
    <p:sldId id="265" r:id="rId20"/>
    <p:sldId id="266" r:id="rId21"/>
    <p:sldId id="269" r:id="rId22"/>
    <p:sldId id="275" r:id="rId23"/>
    <p:sldId id="276" r:id="rId24"/>
    <p:sldId id="267" r:id="rId25"/>
    <p:sldId id="268" r:id="rId26"/>
    <p:sldId id="270" r:id="rId27"/>
    <p:sldId id="271" r:id="rId28"/>
    <p:sldId id="272" r:id="rId29"/>
    <p:sldId id="273" r:id="rId30"/>
    <p:sldId id="274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93" r:id="rId48"/>
    <p:sldId id="301" r:id="rId49"/>
    <p:sldId id="302" r:id="rId50"/>
    <p:sldId id="303" r:id="rId51"/>
    <p:sldId id="304" r:id="rId52"/>
    <p:sldId id="305" r:id="rId53"/>
    <p:sldId id="308" r:id="rId54"/>
    <p:sldId id="306" r:id="rId55"/>
    <p:sldId id="307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5" r:id="rId72"/>
    <p:sldId id="324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7" r:id="rId93"/>
    <p:sldId id="345" r:id="rId94"/>
    <p:sldId id="346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5" r:id="rId140"/>
    <p:sldId id="392" r:id="rId14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143"/>
      <p:bold r:id="rId144"/>
      <p:italic r:id="rId145"/>
      <p:boldItalic r:id="rId146"/>
    </p:embeddedFont>
    <p:embeddedFont>
      <p:font typeface="Arial Narrow" panose="020B0606020202030204" pitchFamily="34" charset="0"/>
      <p:regular r:id="rId147"/>
      <p:bold r:id="rId148"/>
      <p:italic r:id="rId149"/>
      <p:boldItalic r:id="rId150"/>
    </p:embeddedFont>
    <p:embeddedFont>
      <p:font typeface="Century Schoolbook" panose="02040604050505020304" pitchFamily="18" charset="0"/>
      <p:regular r:id="rId151"/>
      <p:bold r:id="rId152"/>
      <p:italic r:id="rId153"/>
      <p:boldItalic r:id="rId154"/>
    </p:embeddedFont>
    <p:embeddedFont>
      <p:font typeface="Gill Sans" panose="020B0604020202020204" charset="0"/>
      <p:regular r:id="rId155"/>
      <p:bold r:id="rId156"/>
    </p:embeddedFont>
    <p:embeddedFont>
      <p:font typeface="Roboto Condensed" panose="02000000000000000000" pitchFamily="2" charset="0"/>
      <p:regular r:id="rId157"/>
      <p:bold r:id="rId158"/>
      <p:italic r:id="rId159"/>
      <p:boldItalic r:id="rId160"/>
    </p:embeddedFont>
    <p:embeddedFont>
      <p:font typeface="Roboto Slab" pitchFamily="2" charset="0"/>
      <p:regular r:id="rId161"/>
      <p:bold r:id="rId162"/>
    </p:embeddedFont>
    <p:embeddedFont>
      <p:font typeface="Rockwell" panose="02060603020205020403" pitchFamily="18" charset="0"/>
      <p:regular r:id="rId163"/>
      <p:bold r:id="rId164"/>
      <p:italic r:id="rId165"/>
      <p:boldItalic r:id="rId166"/>
    </p:embeddedFont>
    <p:embeddedFont>
      <p:font typeface="Tahoma" panose="020B0604030504040204" pitchFamily="34" charset="0"/>
      <p:regular r:id="rId167"/>
      <p:bold r:id="rId168"/>
    </p:embeddedFont>
    <p:embeddedFont>
      <p:font typeface="Trebuchet MS" panose="020B0603020202020204" pitchFamily="34" charset="0"/>
      <p:regular r:id="rId169"/>
      <p:bold r:id="rId170"/>
      <p:italic r:id="rId171"/>
      <p:boldItalic r:id="rId1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3" roundtripDataSignature="AMtx7mh8F1ZXXVM+yAbMGWMK0rKZEBax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40"/>
    <a:srgbClr val="7B5749"/>
    <a:srgbClr val="FCFEA3"/>
    <a:srgbClr val="F2F2FF"/>
    <a:srgbClr val="ED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800DE-4C8F-4749-BC74-98C58DA85793}" v="617" dt="2024-09-12T00:26:03.875"/>
  </p1510:revLst>
</p1510:revInfo>
</file>

<file path=ppt/tableStyles.xml><?xml version="1.0" encoding="utf-8"?>
<a:tblStyleLst xmlns:a="http://schemas.openxmlformats.org/drawingml/2006/main" def="{407EA601-8607-482B-8FC8-B08D2CD2D1BC}">
  <a:tblStyle styleId="{407EA601-8607-482B-8FC8-B08D2CD2D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8" autoAdjust="0"/>
  </p:normalViewPr>
  <p:slideViewPr>
    <p:cSldViewPr snapToGrid="0">
      <p:cViewPr varScale="1">
        <p:scale>
          <a:sx n="78" d="100"/>
          <a:sy n="78" d="100"/>
        </p:scale>
        <p:origin x="384" y="5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7.fntdata"/><Relationship Id="rId170" Type="http://schemas.openxmlformats.org/officeDocument/2006/relationships/font" Target="fonts/font2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71" Type="http://schemas.openxmlformats.org/officeDocument/2006/relationships/font" Target="fonts/font2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font" Target="fonts/font14.fntdata"/><Relationship Id="rId177" Type="http://schemas.openxmlformats.org/officeDocument/2006/relationships/tableStyles" Target="tableStyles.xml"/><Relationship Id="rId172" Type="http://schemas.openxmlformats.org/officeDocument/2006/relationships/font" Target="fonts/font3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167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5.fntdata"/><Relationship Id="rId178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73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16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163" Type="http://schemas.openxmlformats.org/officeDocument/2006/relationships/font" Target="fonts/font2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1.fntdata"/><Relationship Id="rId174" Type="http://schemas.openxmlformats.org/officeDocument/2006/relationships/presProps" Target="presProps.xml"/><Relationship Id="rId179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164" Type="http://schemas.openxmlformats.org/officeDocument/2006/relationships/font" Target="fonts/font22.fntdata"/><Relationship Id="rId169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2.fntdata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Relationship Id="rId165" Type="http://schemas.openxmlformats.org/officeDocument/2006/relationships/font" Target="fonts/font2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3.fntdata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font" Target="fonts/font3.fntdata"/><Relationship Id="rId166" Type="http://schemas.openxmlformats.org/officeDocument/2006/relationships/font" Target="fonts/font24.fntdata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var Afonso Luciano Filho" userId="37f0029b-c755-47cc-a21f-2af4a86137fb" providerId="ADAL" clId="{E44800DE-4C8F-4749-BC74-98C58DA85793}"/>
    <pc:docChg chg="modSld">
      <pc:chgData name="Edvar Afonso Luciano Filho" userId="37f0029b-c755-47cc-a21f-2af4a86137fb" providerId="ADAL" clId="{E44800DE-4C8F-4749-BC74-98C58DA85793}" dt="2024-09-12T00:26:03.875" v="15" actId="20577"/>
      <pc:docMkLst>
        <pc:docMk/>
      </pc:docMkLst>
      <pc:sldChg chg="modSp">
        <pc:chgData name="Edvar Afonso Luciano Filho" userId="37f0029b-c755-47cc-a21f-2af4a86137fb" providerId="ADAL" clId="{E44800DE-4C8F-4749-BC74-98C58DA85793}" dt="2024-09-12T00:19:34.695" v="0" actId="108"/>
        <pc:sldMkLst>
          <pc:docMk/>
          <pc:sldMk cId="0" sldId="349"/>
        </pc:sldMkLst>
        <pc:spChg chg="mod">
          <ac:chgData name="Edvar Afonso Luciano Filho" userId="37f0029b-c755-47cc-a21f-2af4a86137fb" providerId="ADAL" clId="{E44800DE-4C8F-4749-BC74-98C58DA85793}" dt="2024-09-12T00:19:34.695" v="0" actId="108"/>
          <ac:spMkLst>
            <pc:docMk/>
            <pc:sldMk cId="0" sldId="349"/>
            <ac:spMk id="1313" creationId="{00000000-0000-0000-0000-000000000000}"/>
          </ac:spMkLst>
        </pc:spChg>
      </pc:sldChg>
      <pc:sldChg chg="addSp modSp modAnim">
        <pc:chgData name="Edvar Afonso Luciano Filho" userId="37f0029b-c755-47cc-a21f-2af4a86137fb" providerId="ADAL" clId="{E44800DE-4C8F-4749-BC74-98C58DA85793}" dt="2024-09-12T00:25:38.961" v="9" actId="20577"/>
        <pc:sldMkLst>
          <pc:docMk/>
          <pc:sldMk cId="0" sldId="363"/>
        </pc:sldMkLst>
        <pc:spChg chg="add mod">
          <ac:chgData name="Edvar Afonso Luciano Filho" userId="37f0029b-c755-47cc-a21f-2af4a86137fb" providerId="ADAL" clId="{E44800DE-4C8F-4749-BC74-98C58DA85793}" dt="2024-09-12T00:25:38.961" v="9" actId="20577"/>
          <ac:spMkLst>
            <pc:docMk/>
            <pc:sldMk cId="0" sldId="363"/>
            <ac:spMk id="3" creationId="{3A0D000D-7D01-CAFD-24E2-6A060FA6A41F}"/>
          </ac:spMkLst>
        </pc:spChg>
      </pc:sldChg>
      <pc:sldChg chg="addSp modSp modAnim">
        <pc:chgData name="Edvar Afonso Luciano Filho" userId="37f0029b-c755-47cc-a21f-2af4a86137fb" providerId="ADAL" clId="{E44800DE-4C8F-4749-BC74-98C58DA85793}" dt="2024-09-12T00:26:03.875" v="15" actId="20577"/>
        <pc:sldMkLst>
          <pc:docMk/>
          <pc:sldMk cId="0" sldId="364"/>
        </pc:sldMkLst>
        <pc:spChg chg="add mod">
          <ac:chgData name="Edvar Afonso Luciano Filho" userId="37f0029b-c755-47cc-a21f-2af4a86137fb" providerId="ADAL" clId="{E44800DE-4C8F-4749-BC74-98C58DA85793}" dt="2024-09-12T00:26:03.875" v="15" actId="20577"/>
          <ac:spMkLst>
            <pc:docMk/>
            <pc:sldMk cId="0" sldId="364"/>
            <ac:spMk id="3" creationId="{EBC29E8B-9289-B01F-2927-CEDF3441A5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bd7e9ade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fbd7e9ade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Dizer aqui que praticamente qualquer cenário de coleta de dados em rede de sensores ou IoT, onde a coleta é feita com múltiplos saltos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24994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4" name="Google Shape;13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8" name="Google Shape;136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2" name="Google Shape;13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6" name="Google Shape;1396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0" name="Google Shape;141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487136c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2487136c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754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7" name="Google Shape;1417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1" name="Google Shape;143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" name="Google Shape;143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2" name="Google Shape;145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6" name="Google Shape;146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3" name="Google Shape;147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0" name="Google Shape;14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487136cd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22487136cd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01990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2" name="Google Shape;149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6" name="Google Shape;151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3" name="Google Shape;15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1" name="Google Shape;155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487136cd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22487136cd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8541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8" name="Google Shape;15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5" name="Google Shape;15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2" name="Google Shape;157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6" name="Google Shape;158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3" name="Google Shape;159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0" name="Google Shape;1600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5" name="Google Shape;160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1" name="Google Shape;161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1" name="Google Shape;161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737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37356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7" name="Google Shape;16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10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Aplicação: pode enviar dados de volta para a camada de percepção, através da camada de rede.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Procurar sobre vantagens e desvantagens nesses 3 artigos: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https://cseweb.ucsd.edu/classes/sp00/cse221/reports/dat-yal-adn.pdf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https://www.indianjournals.com/ijor.aspx?target=ijor:ijemr&amp;volume=2&amp;issue=2&amp;article=002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https://books.google.com.br/books?hl=pt-BR&amp;lr=&amp;id=G_wdEQAAQBAJ&amp;oi=fnd&amp;pg=PA25&amp;dq=pros%2Bcons%2Bclient-server%2Bmobile%2Bagent&amp;ots=iwxLbbJ5t0&amp;sig=ym88zTbrr6VYTM6l-28bT5OvTcw&amp;redir_esc=y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b9a4e391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fb9a4e391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Procurar sobre vantagens e desvantagens nesses 3 artigos: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https://cseweb.ucsd.edu/classes/sp00/cse221/reports/dat-yal-adn.pdf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https://www.indianjournals.com/ijor.aspx?target=ijor:ijemr&amp;volume=2&amp;issue=2&amp;article=002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https://books.google.com.br/books?hl=pt-BR&amp;lr=&amp;id=G_wdEQAAQBAJ&amp;oi=fnd&amp;pg=PA25&amp;dq=pros%2Bcons%2Bclient-server%2Bmobile%2Bagent&amp;ots=iwxLbbJ5t0&amp;sig=ym88zTbrr6VYTM6l-28bT5OvTcw&amp;redir_esc=y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b9a4e391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fb9a4e391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b9a4e391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fb9a4e391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b9a4e391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fb9a4e391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Procurar sobre vantagens e desvantagens nesses 3 artigos: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https://cseweb.ucsd.edu/classes/sp00/cse221/reports/dat-yal-adn.pdf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https://www.indianjournals.com/ijor.aspx?target=ijor:ijemr&amp;volume=2&amp;issue=2&amp;article=002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https://books.google.com.br/books?hl=pt-BR&amp;lr=&amp;id=G_wdEQAAQBAJ&amp;oi=fnd&amp;pg=PA25&amp;dq=pros%2Bcons%2Bclient-server%2Bmobile%2Bagent&amp;ots=iwxLbbJ5t0&amp;sig=ym88zTbrr6VYTM6l-28bT5OvTcw&amp;redir_esc=y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b9a4e391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2fb9a4e391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bd7e9ad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fbd7e9ad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bd7e9ade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fbd7e9ade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bd7e9ad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2fbd7e9ad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bd7e9ad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2fbd7e9ad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b9a4e391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fb9a4e391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Devido a natureza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bd7e9ade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fbd7e9ade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b9a4e391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fb9a4e391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segundo trabalho listado, vale mencionar que considerei usar Algoritmo Genético para seleção dos nós fontes na proposta Agent-Knap mas o tempo de processamento mostrou-se muitas vezes mais longo do que a seleção Weighted Set Cover.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487136cd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22487136cd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487136cd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22487136cd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487136cd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22487136cd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487136cd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2487136cd8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487136c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2487136c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487136cd8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22487136cd8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487136cd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22487136cd8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487136cd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22487136cd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487136c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22487136c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487136c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22487136c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9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2492b5f72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22492b5f72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ced37f4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2fced37f4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bd7e9ade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fbd7e9ade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5127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bd7e9ade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fbd7e9ade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9954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" name="Google Shape;993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bd7e9ade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fbd7e9ade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043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6" name="Google Shape;1086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bd7e9ade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fbd7e9ade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3067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7" name="Google Shape;1297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0" name="Google Shape;1340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220" y="313324"/>
            <a:ext cx="2016151" cy="5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2"/>
          <p:cNvPicPr preferRelativeResize="0"/>
          <p:nvPr/>
        </p:nvPicPr>
        <p:blipFill rotWithShape="1">
          <a:blip r:embed="rId3">
            <a:alphaModFix/>
          </a:blip>
          <a:srcRect l="14762" t="29518" r="14767" b="29517"/>
          <a:stretch/>
        </p:blipFill>
        <p:spPr>
          <a:xfrm>
            <a:off x="7438925" y="290850"/>
            <a:ext cx="1238151" cy="50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3006" y="874200"/>
            <a:ext cx="996011" cy="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na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3000"/>
              <a:buFont typeface="Rockwell"/>
              <a:buChar char="●"/>
              <a:defRPr sz="3000" b="1" i="0" u="none" strike="noStrike" cap="none">
                <a:solidFill>
                  <a:srgbClr val="59979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804600" y="1395025"/>
            <a:ext cx="70752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title" idx="2"/>
          </p:nvPr>
        </p:nvSpPr>
        <p:spPr>
          <a:xfrm>
            <a:off x="804600" y="1001413"/>
            <a:ext cx="50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395E"/>
              </a:buClr>
              <a:buSzPts val="1900"/>
              <a:buFont typeface="Arial Narrow"/>
              <a:buNone/>
              <a:defRPr sz="1900" b="1" i="0" u="none" strike="noStrike" cap="none">
                <a:solidFill>
                  <a:srgbClr val="51395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subTitle" idx="3"/>
          </p:nvPr>
        </p:nvSpPr>
        <p:spPr>
          <a:xfrm>
            <a:off x="675225" y="4560574"/>
            <a:ext cx="78435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900"/>
              <a:buFont typeface="Arial Narrow"/>
              <a:buNone/>
              <a:defRPr sz="900" b="0" i="0" u="none" strike="noStrike" cap="none">
                <a:solidFill>
                  <a:srgbClr val="5997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ubTitle" idx="4"/>
          </p:nvPr>
        </p:nvSpPr>
        <p:spPr>
          <a:xfrm>
            <a:off x="2471400" y="4191775"/>
            <a:ext cx="42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19" name="Google Shape;19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7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taque vermelho 1">
  <p:cSld name="TITLE_1_1">
    <p:bg>
      <p:bgPr>
        <a:solidFill>
          <a:srgbClr val="599794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473200" y="1200150"/>
            <a:ext cx="6666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  <a:defRPr sz="40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7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na sem subtítulo">
  <p:cSld name="1 Coluna sem sub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3000"/>
              <a:buFont typeface="Rockwell"/>
              <a:buChar char="●"/>
              <a:defRPr sz="3000" b="1" i="0" u="none" strike="noStrike" cap="none">
                <a:solidFill>
                  <a:srgbClr val="59979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body" idx="1"/>
          </p:nvPr>
        </p:nvSpPr>
        <p:spPr>
          <a:xfrm>
            <a:off x="804600" y="1001425"/>
            <a:ext cx="70752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6" name="Google Shape;26;p65"/>
          <p:cNvSpPr txBox="1">
            <a:spLocks noGrp="1"/>
          </p:cNvSpPr>
          <p:nvPr>
            <p:ph type="subTitle" idx="2"/>
          </p:nvPr>
        </p:nvSpPr>
        <p:spPr>
          <a:xfrm>
            <a:off x="675225" y="4560574"/>
            <a:ext cx="78435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900"/>
              <a:buFont typeface="Arial Narrow"/>
              <a:buNone/>
              <a:defRPr sz="900" b="0" i="0" u="none" strike="noStrike" cap="none">
                <a:solidFill>
                  <a:srgbClr val="5997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subTitle" idx="3"/>
          </p:nvPr>
        </p:nvSpPr>
        <p:spPr>
          <a:xfrm>
            <a:off x="2471400" y="4191775"/>
            <a:ext cx="42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7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m">
  <p:cSld name="Fim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6227" y="2033044"/>
            <a:ext cx="3031574" cy="8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foto sem subtítulo">
  <p:cSld name="TITLE_AND_TWO_COLUMNS_1_2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3000"/>
              <a:buFont typeface="Rockwell"/>
              <a:buChar char="●"/>
              <a:defRPr sz="3000" b="1" i="0" u="none" strike="noStrike" cap="none">
                <a:solidFill>
                  <a:srgbClr val="59979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804600" y="1001425"/>
            <a:ext cx="28830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subTitle" idx="2"/>
          </p:nvPr>
        </p:nvSpPr>
        <p:spPr>
          <a:xfrm>
            <a:off x="-4392175" y="4560574"/>
            <a:ext cx="78435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900"/>
              <a:buFont typeface="Arial Narrow"/>
              <a:buNone/>
              <a:defRPr sz="900" b="0" i="0" u="none" strike="noStrike" cap="none">
                <a:solidFill>
                  <a:srgbClr val="5997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36" name="Google Shape;3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13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nas sem subtítulo">
  <p:cSld name="TITLE_AND_TWO_COLUMNS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3000"/>
              <a:buFont typeface="Rockwell"/>
              <a:buChar char="●"/>
              <a:defRPr sz="3000" b="1" i="0" u="none" strike="noStrike" cap="none">
                <a:solidFill>
                  <a:srgbClr val="59979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1"/>
          </p:nvPr>
        </p:nvSpPr>
        <p:spPr>
          <a:xfrm>
            <a:off x="804600" y="1001425"/>
            <a:ext cx="36051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ubTitle" idx="2"/>
          </p:nvPr>
        </p:nvSpPr>
        <p:spPr>
          <a:xfrm>
            <a:off x="675225" y="4560574"/>
            <a:ext cx="78435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900"/>
              <a:buFont typeface="Arial Narrow"/>
              <a:buNone/>
              <a:defRPr sz="900" b="0" i="0" u="none" strike="noStrike" cap="none">
                <a:solidFill>
                  <a:srgbClr val="5997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 Narrow"/>
              <a:buNone/>
              <a:defRPr sz="14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body" idx="3"/>
          </p:nvPr>
        </p:nvSpPr>
        <p:spPr>
          <a:xfrm>
            <a:off x="4553725" y="1001425"/>
            <a:ext cx="36963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ubTitle" idx="4"/>
          </p:nvPr>
        </p:nvSpPr>
        <p:spPr>
          <a:xfrm>
            <a:off x="4553800" y="4191775"/>
            <a:ext cx="42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43" name="Google Shape;4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7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na">
  <p:cSld name="1_1 Colun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9794"/>
              </a:buClr>
              <a:buSzPts val="3000"/>
              <a:buFont typeface="Rockwell"/>
              <a:buChar char="●"/>
              <a:defRPr sz="3000" b="1" i="0" u="none" strike="noStrike" cap="none">
                <a:solidFill>
                  <a:srgbClr val="59979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1"/>
          </p:nvPr>
        </p:nvSpPr>
        <p:spPr>
          <a:xfrm>
            <a:off x="804600" y="1395025"/>
            <a:ext cx="7075200" cy="3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▪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▫"/>
              <a:defRPr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title" idx="2"/>
          </p:nvPr>
        </p:nvSpPr>
        <p:spPr>
          <a:xfrm>
            <a:off x="804600" y="1001413"/>
            <a:ext cx="50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395E"/>
              </a:buClr>
              <a:buSzPts val="1900"/>
              <a:buFont typeface="Arial Narrow"/>
              <a:buNone/>
              <a:defRPr sz="1900" b="1" i="0" u="none" strike="noStrike" cap="none">
                <a:solidFill>
                  <a:srgbClr val="51395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subTitle" idx="3"/>
          </p:nvPr>
        </p:nvSpPr>
        <p:spPr>
          <a:xfrm>
            <a:off x="2471400" y="4191775"/>
            <a:ext cx="420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 Narrow"/>
              <a:buNone/>
              <a:defRPr sz="11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49" name="Google Shape;4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725" y="4591975"/>
            <a:ext cx="355542" cy="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/>
        </p:nvSpPr>
        <p:spPr>
          <a:xfrm>
            <a:off x="322325" y="288025"/>
            <a:ext cx="585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Google Shape;7;p61"/>
          <p:cNvSpPr txBox="1"/>
          <p:nvPr/>
        </p:nvSpPr>
        <p:spPr>
          <a:xfrm>
            <a:off x="438900" y="1014975"/>
            <a:ext cx="44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Google Shape;8;p61"/>
          <p:cNvSpPr txBox="1"/>
          <p:nvPr/>
        </p:nvSpPr>
        <p:spPr>
          <a:xfrm>
            <a:off x="63500" y="4942840"/>
            <a:ext cx="461963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737373"/>
                </a:solidFill>
                <a:latin typeface="Trebuchet MS"/>
                <a:ea typeface="Trebuchet MS"/>
                <a:cs typeface="Trebuchet MS"/>
                <a:sym typeface="Trebuchet MS"/>
              </a:rPr>
              <a:t>PÚBLICA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a.ufrj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ta.ufrj.br/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466933" y="828000"/>
            <a:ext cx="8486567" cy="396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Coleta Oportunista com Seleção de Fontes de Dados em Redes IoT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666666"/>
                </a:solidFill>
                <a:latin typeface="Arial Narrow"/>
                <a:ea typeface="Arial Narrow"/>
                <a:cs typeface="Arial Narrow"/>
                <a:sym typeface="Arial Narrow"/>
              </a:rPr>
              <a:t>Edvar Afonso L. Filho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666666"/>
                </a:solidFill>
                <a:latin typeface="Arial Narrow"/>
                <a:ea typeface="Arial Narrow"/>
                <a:cs typeface="Arial Narrow"/>
                <a:sym typeface="Arial Narrow"/>
              </a:rPr>
              <a:t>Orientação: Miguel Elias M. Campista</a:t>
            </a:r>
            <a:endParaRPr sz="1400" b="0" i="0" u="none" strike="noStrike" cap="none">
              <a:solidFill>
                <a:srgbClr val="6666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6666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619C99"/>
                </a:solidFill>
                <a:latin typeface="Arial Narrow"/>
                <a:ea typeface="Arial Narrow"/>
                <a:cs typeface="Arial Narrow"/>
                <a:sym typeface="Arial Narrow"/>
              </a:rPr>
              <a:t>Tese de Doutorado</a:t>
            </a:r>
            <a:endParaRPr sz="1200" b="1" i="0" u="none" strike="noStrike" cap="none">
              <a:solidFill>
                <a:srgbClr val="619C99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hlink"/>
              </a:solidFill>
              <a:uFill>
                <a:noFill/>
              </a:uFill>
              <a:latin typeface="Arial Narrow"/>
              <a:ea typeface="Arial Narrow"/>
              <a:cs typeface="Arial Narrow"/>
              <a:sym typeface="Arial Narrow"/>
              <a:hlinkClick r:id="rId3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www.gta.ufrj.br</a:t>
            </a:r>
            <a:endParaRPr sz="1200" b="0" i="0" u="none" strike="noStrike" cap="none">
              <a:solidFill>
                <a:schemeClr val="hlink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4491467" y="4181588"/>
            <a:ext cx="41856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ahoma"/>
              <a:buNone/>
            </a:pPr>
            <a:r>
              <a:rPr lang="pt-BR" sz="1100" b="0" i="0" u="none" strike="noStrike" cap="none">
                <a:solidFill>
                  <a:srgbClr val="999999"/>
                </a:solidFill>
                <a:latin typeface="Arial Narrow"/>
                <a:ea typeface="Arial Narrow"/>
                <a:cs typeface="Arial Narrow"/>
                <a:sym typeface="Arial Narrow"/>
              </a:rPr>
              <a:t>Poli – Depto. de Eng. Eletrônica e de Computação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ahoma"/>
              <a:buNone/>
            </a:pPr>
            <a:r>
              <a:rPr lang="pt-BR" sz="1100" b="0" i="0" u="none" strike="noStrike" cap="none">
                <a:solidFill>
                  <a:srgbClr val="999999"/>
                </a:solidFill>
                <a:latin typeface="Arial Narrow"/>
                <a:ea typeface="Arial Narrow"/>
                <a:cs typeface="Arial Narrow"/>
                <a:sym typeface="Arial Narrow"/>
              </a:rPr>
              <a:t>COPPE – Programa de Engenharia Elétrica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ahoma"/>
              <a:buNone/>
            </a:pPr>
            <a:r>
              <a:rPr lang="pt-BR" sz="1100" b="0" i="0" u="none" strike="noStrike" cap="none">
                <a:solidFill>
                  <a:srgbClr val="999999"/>
                </a:solidFill>
                <a:latin typeface="Arial Narrow"/>
                <a:ea typeface="Arial Narrow"/>
                <a:cs typeface="Arial Narrow"/>
                <a:sym typeface="Arial Narrow"/>
              </a:rPr>
              <a:t>Universidade Federal do Rio de Janeiro</a:t>
            </a:r>
            <a:endParaRPr sz="1100" b="0" i="0" u="none" strike="noStrike" cap="none">
              <a:solidFill>
                <a:srgbClr val="999999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bd7e9ade4_0_18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de aplicação</a:t>
            </a:r>
            <a:endParaRPr/>
          </a:p>
        </p:txBody>
      </p:sp>
      <p:pic>
        <p:nvPicPr>
          <p:cNvPr id="296" name="Google Shape;296;g2fbd7e9ade4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425" y="1105663"/>
            <a:ext cx="6718549" cy="2932175"/>
          </a:xfrm>
          <a:prstGeom prst="rect">
            <a:avLst/>
          </a:prstGeom>
          <a:noFill/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g2fbd7e9ade4_0_186"/>
          <p:cNvSpPr txBox="1"/>
          <p:nvPr/>
        </p:nvSpPr>
        <p:spPr>
          <a:xfrm>
            <a:off x="578700" y="1438900"/>
            <a:ext cx="621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fbd7e9ade4_0_186"/>
          <p:cNvSpPr/>
          <p:nvPr/>
        </p:nvSpPr>
        <p:spPr>
          <a:xfrm>
            <a:off x="5672175" y="1907751"/>
            <a:ext cx="5874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fbd7e9ade4_0_186"/>
          <p:cNvSpPr txBox="1"/>
          <p:nvPr/>
        </p:nvSpPr>
        <p:spPr>
          <a:xfrm>
            <a:off x="5406575" y="1908550"/>
            <a:ext cx="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Requisições dos usuários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fbd7e9ade4_0_186"/>
          <p:cNvSpPr/>
          <p:nvPr/>
        </p:nvSpPr>
        <p:spPr>
          <a:xfrm>
            <a:off x="6140425" y="2588200"/>
            <a:ext cx="4359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fbd7e9ade4_0_186"/>
          <p:cNvSpPr/>
          <p:nvPr/>
        </p:nvSpPr>
        <p:spPr>
          <a:xfrm>
            <a:off x="5332213" y="1376787"/>
            <a:ext cx="967200" cy="3603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fbd7e9ade4_0_186"/>
          <p:cNvSpPr txBox="1"/>
          <p:nvPr/>
        </p:nvSpPr>
        <p:spPr>
          <a:xfrm>
            <a:off x="5501000" y="1403025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Internet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fbd7e9ade4_0_186"/>
          <p:cNvSpPr/>
          <p:nvPr/>
        </p:nvSpPr>
        <p:spPr>
          <a:xfrm>
            <a:off x="5500994" y="1309483"/>
            <a:ext cx="475500" cy="1437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fbd7e9ade4_0_186"/>
          <p:cNvSpPr/>
          <p:nvPr/>
        </p:nvSpPr>
        <p:spPr>
          <a:xfrm>
            <a:off x="5925497" y="1347279"/>
            <a:ext cx="276000" cy="681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fbd7e9ade4_0_186"/>
          <p:cNvSpPr/>
          <p:nvPr/>
        </p:nvSpPr>
        <p:spPr>
          <a:xfrm>
            <a:off x="4487813" y="2447200"/>
            <a:ext cx="918762" cy="360312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fbd7e9ade4_0_186"/>
          <p:cNvSpPr txBox="1"/>
          <p:nvPr/>
        </p:nvSpPr>
        <p:spPr>
          <a:xfrm>
            <a:off x="4574375" y="2397250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Gateway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IoT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07" name="Google Shape;307;g2fbd7e9ade4_0_186"/>
          <p:cNvSpPr/>
          <p:nvPr/>
        </p:nvSpPr>
        <p:spPr>
          <a:xfrm>
            <a:off x="4630338" y="32708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fbd7e9ade4_0_186"/>
          <p:cNvSpPr txBox="1"/>
          <p:nvPr/>
        </p:nvSpPr>
        <p:spPr>
          <a:xfrm>
            <a:off x="4591650" y="3316750"/>
            <a:ext cx="892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IoT</a:t>
            </a:r>
            <a:endParaRPr sz="7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09" name="Google Shape;309;g2fbd7e9ade4_0_186"/>
          <p:cNvSpPr/>
          <p:nvPr/>
        </p:nvSpPr>
        <p:spPr>
          <a:xfrm>
            <a:off x="6661225" y="2622400"/>
            <a:ext cx="435900" cy="1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fbd7e9ade4_0_186"/>
          <p:cNvSpPr/>
          <p:nvPr/>
        </p:nvSpPr>
        <p:spPr>
          <a:xfrm>
            <a:off x="6576325" y="2645000"/>
            <a:ext cx="765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fbd7e9ade4_0_186"/>
          <p:cNvSpPr txBox="1"/>
          <p:nvPr/>
        </p:nvSpPr>
        <p:spPr>
          <a:xfrm>
            <a:off x="6064225" y="2447200"/>
            <a:ext cx="1032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 remoto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fbd7e9ade4_0_186"/>
          <p:cNvSpPr/>
          <p:nvPr/>
        </p:nvSpPr>
        <p:spPr>
          <a:xfrm>
            <a:off x="6652825" y="27319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fbd7e9ade4_0_186"/>
          <p:cNvSpPr/>
          <p:nvPr/>
        </p:nvSpPr>
        <p:spPr>
          <a:xfrm>
            <a:off x="6674850" y="27508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fbd7e9ade4_0_186"/>
          <p:cNvSpPr/>
          <p:nvPr/>
        </p:nvSpPr>
        <p:spPr>
          <a:xfrm>
            <a:off x="6610950" y="26752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fbd7e9ade4_0_186"/>
          <p:cNvSpPr/>
          <p:nvPr/>
        </p:nvSpPr>
        <p:spPr>
          <a:xfrm>
            <a:off x="6641675" y="270505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E546C3-9815-8448-D716-C6C8DA2B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89" y="3094488"/>
            <a:ext cx="501676" cy="444523"/>
          </a:xfrm>
          <a:prstGeom prst="rect">
            <a:avLst/>
          </a:prstGeom>
        </p:spPr>
      </p:pic>
      <p:sp>
        <p:nvSpPr>
          <p:cNvPr id="5" name="Raio 4">
            <a:extLst>
              <a:ext uri="{FF2B5EF4-FFF2-40B4-BE49-F238E27FC236}">
                <a16:creationId xmlns:a16="http://schemas.microsoft.com/office/drawing/2014/main" id="{CBF3EE87-A0E0-80EA-92AA-F84E40462AAB}"/>
              </a:ext>
            </a:extLst>
          </p:cNvPr>
          <p:cNvSpPr/>
          <p:nvPr/>
        </p:nvSpPr>
        <p:spPr>
          <a:xfrm rot="18440149">
            <a:off x="3762124" y="3038425"/>
            <a:ext cx="154159" cy="473953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16B7E8E3-4F45-212F-5D46-75528C7C9612}"/>
              </a:ext>
            </a:extLst>
          </p:cNvPr>
          <p:cNvSpPr/>
          <p:nvPr/>
        </p:nvSpPr>
        <p:spPr>
          <a:xfrm rot="20038745">
            <a:off x="3037271" y="2875790"/>
            <a:ext cx="161655" cy="323154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1035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Quantidade de envios do AM</a:t>
            </a:r>
            <a:endParaRPr/>
          </a:p>
        </p:txBody>
      </p:sp>
      <p:pic>
        <p:nvPicPr>
          <p:cNvPr id="1350" name="Google Shape;1350;p28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571" y="976553"/>
            <a:ext cx="4506857" cy="320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28"/>
          <p:cNvSpPr txBox="1"/>
          <p:nvPr/>
        </p:nvSpPr>
        <p:spPr>
          <a:xfrm>
            <a:off x="1829743" y="4149638"/>
            <a:ext cx="578031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Quantidade de envios do AM, rede com 100 dispositivos, C = 200 Bytes.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29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400" y="975601"/>
            <a:ext cx="4506857" cy="320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2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Quantidade de envios do AM</a:t>
            </a:r>
            <a:endParaRPr/>
          </a:p>
        </p:txBody>
      </p:sp>
      <p:sp>
        <p:nvSpPr>
          <p:cNvPr id="1358" name="Google Shape;1358;p29"/>
          <p:cNvSpPr txBox="1"/>
          <p:nvPr/>
        </p:nvSpPr>
        <p:spPr>
          <a:xfrm>
            <a:off x="1829743" y="4149638"/>
            <a:ext cx="578031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Quantidade de envios do AM, rede com 100 dispositivos, C = 600 Bytes.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30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400" y="975600"/>
            <a:ext cx="4506857" cy="320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30"/>
          <p:cNvSpPr txBox="1"/>
          <p:nvPr/>
        </p:nvSpPr>
        <p:spPr>
          <a:xfrm>
            <a:off x="1829743" y="4149638"/>
            <a:ext cx="578031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Quantidade de envios do AM, rede com 180 dispositivos, C = 200 Bytes.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65" name="Google Shape;1365;p3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Quantidade de envios do AM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349" y="906236"/>
            <a:ext cx="4621302" cy="3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31"/>
          <p:cNvSpPr txBox="1"/>
          <p:nvPr/>
        </p:nvSpPr>
        <p:spPr>
          <a:xfrm>
            <a:off x="1829743" y="4149638"/>
            <a:ext cx="578031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Quantidade de envios do AM, rede com 180 dispositivos, C = 600 Bytes.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72" name="Google Shape;1372;p3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Quantidade de envios do AM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14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Média Remanescente</a:t>
            </a:r>
            <a:endParaRPr/>
          </a:p>
        </p:txBody>
      </p:sp>
      <p:pic>
        <p:nvPicPr>
          <p:cNvPr id="1378" name="Google Shape;1378;p114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0849" y="976553"/>
            <a:ext cx="4314458" cy="3173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4"/>
          <p:cNvSpPr txBox="1"/>
          <p:nvPr/>
        </p:nvSpPr>
        <p:spPr>
          <a:xfrm>
            <a:off x="2330849" y="4149638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Média Remanescente, rede com 100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4"/>
          <p:cNvSpPr txBox="1"/>
          <p:nvPr/>
        </p:nvSpPr>
        <p:spPr>
          <a:xfrm>
            <a:off x="2330849" y="4149638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Média Remanescente,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5" name="Google Shape;138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357" y="896126"/>
            <a:ext cx="4412850" cy="312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44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Média Remanescente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Parâmetros das Simulações</a:t>
            </a:r>
            <a:endParaRPr/>
          </a:p>
        </p:txBody>
      </p:sp>
      <p:sp>
        <p:nvSpPr>
          <p:cNvPr id="1392" name="Google Shape;1392;p115"/>
          <p:cNvSpPr txBox="1"/>
          <p:nvPr/>
        </p:nvSpPr>
        <p:spPr>
          <a:xfrm>
            <a:off x="2209801" y="4166946"/>
            <a:ext cx="4839560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Tabela 2 – Parâmetros das simulações com agentes simples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A9DFD3-07A6-5EDD-5F06-3A9640E5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40" y="1168489"/>
            <a:ext cx="6062120" cy="253438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1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Topologias</a:t>
            </a:r>
            <a:endParaRPr/>
          </a:p>
        </p:txBody>
      </p:sp>
      <p:sp>
        <p:nvSpPr>
          <p:cNvPr id="1399" name="Google Shape;1399;p116"/>
          <p:cNvSpPr txBox="1"/>
          <p:nvPr/>
        </p:nvSpPr>
        <p:spPr>
          <a:xfrm>
            <a:off x="2427856" y="4162852"/>
            <a:ext cx="4288287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</a:t>
            </a:r>
            <a:r>
              <a:rPr lang="pt-BR" sz="1600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ra 8 –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Exemplo de topologia com 180  dispositivos</a:t>
            </a:r>
            <a:endParaRPr dirty="0"/>
          </a:p>
        </p:txBody>
      </p:sp>
      <p:pic>
        <p:nvPicPr>
          <p:cNvPr id="1400" name="Google Shape;140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5211" y="1037893"/>
            <a:ext cx="3915567" cy="295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45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0849" y="960225"/>
            <a:ext cx="4306714" cy="30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4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Média Remanescente</a:t>
            </a:r>
            <a:endParaRPr/>
          </a:p>
        </p:txBody>
      </p:sp>
      <p:sp>
        <p:nvSpPr>
          <p:cNvPr id="1407" name="Google Shape;1407;p45"/>
          <p:cNvSpPr txBox="1"/>
          <p:nvPr/>
        </p:nvSpPr>
        <p:spPr>
          <a:xfrm>
            <a:off x="2033850" y="4118540"/>
            <a:ext cx="5372100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Média Remanescente, com e sem agregação rede com 180 dispositivos.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423D8B5D-DB51-5596-A5D6-46F7D650E498}"/>
              </a:ext>
            </a:extLst>
          </p:cNvPr>
          <p:cNvSpPr txBox="1"/>
          <p:nvPr/>
        </p:nvSpPr>
        <p:spPr>
          <a:xfrm>
            <a:off x="232321" y="1109492"/>
            <a:ext cx="1875879" cy="11257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" name="Google Shape;1102;p105">
            <a:extLst>
              <a:ext uri="{FF2B5EF4-FFF2-40B4-BE49-F238E27FC236}">
                <a16:creationId xmlns:a16="http://schemas.microsoft.com/office/drawing/2014/main" id="{C8DB2D86-83C2-625D-63B6-9AD2D63312D4}"/>
              </a:ext>
            </a:extLst>
          </p:cNvPr>
          <p:cNvSpPr txBox="1"/>
          <p:nvPr/>
        </p:nvSpPr>
        <p:spPr>
          <a:xfrm>
            <a:off x="6891842" y="2989092"/>
            <a:ext cx="1875879" cy="9098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Sem agregação, Agent-</a:t>
            </a:r>
            <a:r>
              <a:rPr lang="pt-BR" sz="1600" b="0" i="0" u="none" strike="noStrike" cap="none" dirty="0" err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Knap</a:t>
            </a: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tem ganho com t &gt; 60 s</a:t>
            </a: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9A7220-B439-8487-193E-F17C642C65C0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20,09%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47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0849" y="985208"/>
            <a:ext cx="4274058" cy="30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47"/>
          <p:cNvSpPr txBox="1"/>
          <p:nvPr/>
        </p:nvSpPr>
        <p:spPr>
          <a:xfrm>
            <a:off x="2330849" y="4149638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Média Remanescente, com e sem agregação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14" name="Google Shape;1414;p4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Média Remanescente</a:t>
            </a:r>
            <a:endParaRPr/>
          </a:p>
        </p:txBody>
      </p:sp>
      <p:sp>
        <p:nvSpPr>
          <p:cNvPr id="3" name="Google Shape;1102;p105">
            <a:extLst>
              <a:ext uri="{FF2B5EF4-FFF2-40B4-BE49-F238E27FC236}">
                <a16:creationId xmlns:a16="http://schemas.microsoft.com/office/drawing/2014/main" id="{3544D633-0863-ACAF-2152-42781B0481B8}"/>
              </a:ext>
            </a:extLst>
          </p:cNvPr>
          <p:cNvSpPr txBox="1"/>
          <p:nvPr/>
        </p:nvSpPr>
        <p:spPr>
          <a:xfrm>
            <a:off x="232321" y="1109492"/>
            <a:ext cx="1875879" cy="11257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8768A2-848A-C0E7-66C1-BE74507C18FC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11,56%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487136cd8_0_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de aplicação</a:t>
            </a:r>
            <a:endParaRPr/>
          </a:p>
        </p:txBody>
      </p:sp>
      <p:pic>
        <p:nvPicPr>
          <p:cNvPr id="323" name="Google Shape;323;g22487136cd8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425" y="1105663"/>
            <a:ext cx="6718549" cy="2932175"/>
          </a:xfrm>
          <a:prstGeom prst="rect">
            <a:avLst/>
          </a:prstGeom>
          <a:noFill/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4" name="Google Shape;324;g22487136cd8_0_2"/>
          <p:cNvSpPr txBox="1"/>
          <p:nvPr/>
        </p:nvSpPr>
        <p:spPr>
          <a:xfrm>
            <a:off x="578700" y="1438900"/>
            <a:ext cx="621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2487136cd8_0_2"/>
          <p:cNvSpPr/>
          <p:nvPr/>
        </p:nvSpPr>
        <p:spPr>
          <a:xfrm>
            <a:off x="5672175" y="1907751"/>
            <a:ext cx="5874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2487136cd8_0_2"/>
          <p:cNvSpPr txBox="1"/>
          <p:nvPr/>
        </p:nvSpPr>
        <p:spPr>
          <a:xfrm>
            <a:off x="5406575" y="1908550"/>
            <a:ext cx="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Requisições dos usuários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2487136cd8_0_2"/>
          <p:cNvSpPr/>
          <p:nvPr/>
        </p:nvSpPr>
        <p:spPr>
          <a:xfrm>
            <a:off x="6140425" y="2588200"/>
            <a:ext cx="4359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2487136cd8_0_2"/>
          <p:cNvSpPr/>
          <p:nvPr/>
        </p:nvSpPr>
        <p:spPr>
          <a:xfrm>
            <a:off x="5332213" y="1376787"/>
            <a:ext cx="967200" cy="3603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2487136cd8_0_2"/>
          <p:cNvSpPr txBox="1"/>
          <p:nvPr/>
        </p:nvSpPr>
        <p:spPr>
          <a:xfrm>
            <a:off x="5501000" y="1403025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Internet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2487136cd8_0_2"/>
          <p:cNvSpPr/>
          <p:nvPr/>
        </p:nvSpPr>
        <p:spPr>
          <a:xfrm>
            <a:off x="5500994" y="1309483"/>
            <a:ext cx="475500" cy="1437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2487136cd8_0_2"/>
          <p:cNvSpPr/>
          <p:nvPr/>
        </p:nvSpPr>
        <p:spPr>
          <a:xfrm>
            <a:off x="5925497" y="1347279"/>
            <a:ext cx="276000" cy="681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2487136cd8_0_2"/>
          <p:cNvSpPr/>
          <p:nvPr/>
        </p:nvSpPr>
        <p:spPr>
          <a:xfrm>
            <a:off x="4487813" y="24472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2487136cd8_0_2"/>
          <p:cNvSpPr txBox="1"/>
          <p:nvPr/>
        </p:nvSpPr>
        <p:spPr>
          <a:xfrm>
            <a:off x="4574375" y="2397250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Gateway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IoT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Google Shape;334;g22487136cd8_0_2"/>
          <p:cNvSpPr/>
          <p:nvPr/>
        </p:nvSpPr>
        <p:spPr>
          <a:xfrm>
            <a:off x="4630338" y="32708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2487136cd8_0_2"/>
          <p:cNvSpPr txBox="1"/>
          <p:nvPr/>
        </p:nvSpPr>
        <p:spPr>
          <a:xfrm>
            <a:off x="4591650" y="3316750"/>
            <a:ext cx="892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IoT</a:t>
            </a:r>
            <a:endParaRPr sz="7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6" name="Google Shape;336;g22487136cd8_0_2"/>
          <p:cNvSpPr/>
          <p:nvPr/>
        </p:nvSpPr>
        <p:spPr>
          <a:xfrm>
            <a:off x="6661225" y="2622400"/>
            <a:ext cx="435900" cy="1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2487136cd8_0_2"/>
          <p:cNvSpPr/>
          <p:nvPr/>
        </p:nvSpPr>
        <p:spPr>
          <a:xfrm>
            <a:off x="6576325" y="2645000"/>
            <a:ext cx="765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2487136cd8_0_2"/>
          <p:cNvSpPr txBox="1"/>
          <p:nvPr/>
        </p:nvSpPr>
        <p:spPr>
          <a:xfrm>
            <a:off x="6064225" y="2447200"/>
            <a:ext cx="1032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 remoto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2487136cd8_0_2"/>
          <p:cNvSpPr/>
          <p:nvPr/>
        </p:nvSpPr>
        <p:spPr>
          <a:xfrm>
            <a:off x="6652825" y="27319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2487136cd8_0_2"/>
          <p:cNvSpPr/>
          <p:nvPr/>
        </p:nvSpPr>
        <p:spPr>
          <a:xfrm>
            <a:off x="6674850" y="27508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2487136cd8_0_2"/>
          <p:cNvSpPr/>
          <p:nvPr/>
        </p:nvSpPr>
        <p:spPr>
          <a:xfrm>
            <a:off x="6610950" y="26752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2487136cd8_0_2"/>
          <p:cNvSpPr/>
          <p:nvPr/>
        </p:nvSpPr>
        <p:spPr>
          <a:xfrm>
            <a:off x="6641675" y="270505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2487136cd8_0_2"/>
          <p:cNvSpPr/>
          <p:nvPr/>
        </p:nvSpPr>
        <p:spPr>
          <a:xfrm>
            <a:off x="1704575" y="4107550"/>
            <a:ext cx="1953300" cy="527400"/>
          </a:xfrm>
          <a:prstGeom prst="wedgeRectCallout">
            <a:avLst>
              <a:gd name="adj1" fmla="val 73424"/>
              <a:gd name="adj2" fmla="val -1244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Dispositivos IoT fixos, com comunicação por múltiplos saltos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E8858A-DD12-BB5F-7C21-165A48C79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89" y="3094488"/>
            <a:ext cx="501676" cy="444523"/>
          </a:xfrm>
          <a:prstGeom prst="rect">
            <a:avLst/>
          </a:prstGeom>
        </p:spPr>
      </p:pic>
      <p:sp>
        <p:nvSpPr>
          <p:cNvPr id="4" name="Raio 3">
            <a:extLst>
              <a:ext uri="{FF2B5EF4-FFF2-40B4-BE49-F238E27FC236}">
                <a16:creationId xmlns:a16="http://schemas.microsoft.com/office/drawing/2014/main" id="{10A3CD38-7630-CAA3-F3C8-017BBE3536FE}"/>
              </a:ext>
            </a:extLst>
          </p:cNvPr>
          <p:cNvSpPr/>
          <p:nvPr/>
        </p:nvSpPr>
        <p:spPr>
          <a:xfrm rot="20038745">
            <a:off x="3037271" y="2875790"/>
            <a:ext cx="161655" cy="323154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67885647-8ED5-E9D1-1DD1-6981C4B3A764}"/>
              </a:ext>
            </a:extLst>
          </p:cNvPr>
          <p:cNvSpPr/>
          <p:nvPr/>
        </p:nvSpPr>
        <p:spPr>
          <a:xfrm rot="18440149">
            <a:off x="3762124" y="3038425"/>
            <a:ext cx="154159" cy="473953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8807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117" descr="Tela de celular com texto preto sobre fundo branc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085" y="976553"/>
            <a:ext cx="4307829" cy="3224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17"/>
          <p:cNvSpPr txBox="1"/>
          <p:nvPr/>
        </p:nvSpPr>
        <p:spPr>
          <a:xfrm>
            <a:off x="2464488" y="4166947"/>
            <a:ext cx="4901511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e sem agregação rede com 180 dispositivos.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21" name="Google Shape;1421;p11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EA2E056E-ED98-1FA8-3257-9FE92C8A174D}"/>
              </a:ext>
            </a:extLst>
          </p:cNvPr>
          <p:cNvSpPr txBox="1"/>
          <p:nvPr/>
        </p:nvSpPr>
        <p:spPr>
          <a:xfrm>
            <a:off x="232321" y="1109492"/>
            <a:ext cx="1875879" cy="9098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18</a:t>
            </a: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0 s</a:t>
            </a: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0D000D-7D01-CAFD-24E2-6A060FA6A41F}"/>
              </a:ext>
            </a:extLst>
          </p:cNvPr>
          <p:cNvSpPr txBox="1"/>
          <p:nvPr/>
        </p:nvSpPr>
        <p:spPr>
          <a:xfrm>
            <a:off x="232321" y="2571750"/>
            <a:ext cx="166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246,44%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118" descr="Tela de celular com publicação numa rede social&#10;&#10;Descrição gerada automaticamente com confiança baix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382" y="976552"/>
            <a:ext cx="4307235" cy="325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18"/>
          <p:cNvSpPr txBox="1"/>
          <p:nvPr/>
        </p:nvSpPr>
        <p:spPr>
          <a:xfrm>
            <a:off x="2464489" y="4166947"/>
            <a:ext cx="476090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e sem agregação rede com 300 dispositivos.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28" name="Google Shape;1428;p11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B58DC8E4-D4B1-A645-5AE1-4CA2286A1F8A}"/>
              </a:ext>
            </a:extLst>
          </p:cNvPr>
          <p:cNvSpPr txBox="1"/>
          <p:nvPr/>
        </p:nvSpPr>
        <p:spPr>
          <a:xfrm>
            <a:off x="232321" y="1109492"/>
            <a:ext cx="1875879" cy="9098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18</a:t>
            </a: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0 s</a:t>
            </a: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C29E8B-9289-B01F-2927-CEDF3441A559}"/>
              </a:ext>
            </a:extLst>
          </p:cNvPr>
          <p:cNvSpPr txBox="1"/>
          <p:nvPr/>
        </p:nvSpPr>
        <p:spPr>
          <a:xfrm>
            <a:off x="232320" y="2571750"/>
            <a:ext cx="168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127,44%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53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2137" y="1038889"/>
            <a:ext cx="4330058" cy="312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53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e sem agregação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35" name="Google Shape;1435;p53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34E0764A-EE0E-E7A7-AED0-3BCDAF9AA94E}"/>
              </a:ext>
            </a:extLst>
          </p:cNvPr>
          <p:cNvSpPr txBox="1"/>
          <p:nvPr/>
        </p:nvSpPr>
        <p:spPr>
          <a:xfrm>
            <a:off x="232321" y="1109492"/>
            <a:ext cx="1875879" cy="108125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lang="pt-BR"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r>
              <a:rPr lang="pt-BR" sz="16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2163DD-F5CF-8580-2531-05699ABAD9FE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3,53 %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55" descr="Tela de celular com publicação numa rede social&#10;&#10;Descrição gerada automaticamente com confiança baix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341" y="1036865"/>
            <a:ext cx="4325148" cy="31219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5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e sem agregação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42" name="Google Shape;1442;p5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8FCFEA79-2B68-2855-CD5F-4ED2AB5DCD85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AE1F7E-17B7-C5B8-C910-4484FC16BF8A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3,93 %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46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4489" y="976553"/>
            <a:ext cx="4213897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6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agregação, com perdas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49" name="Google Shape;1449;p4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com perdas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56EA3191-0E4F-DFCF-61A4-123C013494E3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61DED7-FAE1-191E-D7F7-32C99E3B00AC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48 %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48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981" y="949558"/>
            <a:ext cx="4159837" cy="3233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48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agregação, com perdas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56" name="Google Shape;1456;p4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com perdas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37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254" y="976553"/>
            <a:ext cx="4301967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37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agregação, com perdas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63" name="Google Shape;1463;p3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 com perdas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699A6C7E-55BB-A114-0F76-7D2483A692BF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180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BAFCFB-CA87-EA8B-45C9-AA37181B10A3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102,9 %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39" descr="Gráfic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7643" y="976552"/>
            <a:ext cx="4302578" cy="319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39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agregação, com perdas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70" name="Google Shape;1470;p3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 com perdas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54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507" y="968155"/>
            <a:ext cx="4441372" cy="31987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54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agregação, com perdas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77" name="Google Shape;1477;p54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 com perdas</a:t>
            </a:r>
            <a:endParaRPr/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E6E78FE0-30FB-1F08-658A-1A62D08E13CA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Com agregação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44AAC1-1B86-613E-8FB2-EA0A793B47B1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3,25 %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56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8413" y="976553"/>
            <a:ext cx="4391098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56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agregação, com perdas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84" name="Google Shape;1484;p5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 com perdas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487136cd8_0_3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de aplicação</a:t>
            </a:r>
            <a:endParaRPr/>
          </a:p>
        </p:txBody>
      </p:sp>
      <p:pic>
        <p:nvPicPr>
          <p:cNvPr id="350" name="Google Shape;350;g22487136cd8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425" y="1105663"/>
            <a:ext cx="6718549" cy="2932175"/>
          </a:xfrm>
          <a:prstGeom prst="rect">
            <a:avLst/>
          </a:prstGeom>
          <a:noFill/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g22487136cd8_0_31"/>
          <p:cNvSpPr txBox="1"/>
          <p:nvPr/>
        </p:nvSpPr>
        <p:spPr>
          <a:xfrm>
            <a:off x="578700" y="1438900"/>
            <a:ext cx="621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2487136cd8_0_31"/>
          <p:cNvSpPr/>
          <p:nvPr/>
        </p:nvSpPr>
        <p:spPr>
          <a:xfrm>
            <a:off x="5672175" y="1907751"/>
            <a:ext cx="5874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2487136cd8_0_31"/>
          <p:cNvSpPr txBox="1"/>
          <p:nvPr/>
        </p:nvSpPr>
        <p:spPr>
          <a:xfrm>
            <a:off x="5406575" y="1908550"/>
            <a:ext cx="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Requisições dos usuários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2487136cd8_0_31"/>
          <p:cNvSpPr/>
          <p:nvPr/>
        </p:nvSpPr>
        <p:spPr>
          <a:xfrm>
            <a:off x="6140425" y="2588200"/>
            <a:ext cx="4359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2487136cd8_0_31"/>
          <p:cNvSpPr/>
          <p:nvPr/>
        </p:nvSpPr>
        <p:spPr>
          <a:xfrm>
            <a:off x="5332213" y="1376787"/>
            <a:ext cx="967200" cy="3603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2487136cd8_0_31"/>
          <p:cNvSpPr txBox="1"/>
          <p:nvPr/>
        </p:nvSpPr>
        <p:spPr>
          <a:xfrm>
            <a:off x="5501000" y="1403025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Internet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2487136cd8_0_31"/>
          <p:cNvSpPr/>
          <p:nvPr/>
        </p:nvSpPr>
        <p:spPr>
          <a:xfrm>
            <a:off x="5500994" y="1309483"/>
            <a:ext cx="475500" cy="1437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2487136cd8_0_31"/>
          <p:cNvSpPr/>
          <p:nvPr/>
        </p:nvSpPr>
        <p:spPr>
          <a:xfrm>
            <a:off x="5925497" y="1347279"/>
            <a:ext cx="276000" cy="681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2487136cd8_0_31"/>
          <p:cNvSpPr/>
          <p:nvPr/>
        </p:nvSpPr>
        <p:spPr>
          <a:xfrm>
            <a:off x="4487813" y="24472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2487136cd8_0_31"/>
          <p:cNvSpPr txBox="1"/>
          <p:nvPr/>
        </p:nvSpPr>
        <p:spPr>
          <a:xfrm>
            <a:off x="4574375" y="2397250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Gateway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IoT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1" name="Google Shape;361;g22487136cd8_0_31"/>
          <p:cNvSpPr/>
          <p:nvPr/>
        </p:nvSpPr>
        <p:spPr>
          <a:xfrm>
            <a:off x="4630338" y="32708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2487136cd8_0_31"/>
          <p:cNvSpPr txBox="1"/>
          <p:nvPr/>
        </p:nvSpPr>
        <p:spPr>
          <a:xfrm>
            <a:off x="4591650" y="3316750"/>
            <a:ext cx="892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IoT</a:t>
            </a:r>
            <a:endParaRPr sz="7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3" name="Google Shape;363;g22487136cd8_0_31"/>
          <p:cNvSpPr/>
          <p:nvPr/>
        </p:nvSpPr>
        <p:spPr>
          <a:xfrm>
            <a:off x="6661225" y="2622400"/>
            <a:ext cx="435900" cy="1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2487136cd8_0_31"/>
          <p:cNvSpPr/>
          <p:nvPr/>
        </p:nvSpPr>
        <p:spPr>
          <a:xfrm>
            <a:off x="6576325" y="2645000"/>
            <a:ext cx="765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2487136cd8_0_31"/>
          <p:cNvSpPr txBox="1"/>
          <p:nvPr/>
        </p:nvSpPr>
        <p:spPr>
          <a:xfrm>
            <a:off x="6064225" y="2447200"/>
            <a:ext cx="1032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 remoto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2487136cd8_0_31"/>
          <p:cNvSpPr/>
          <p:nvPr/>
        </p:nvSpPr>
        <p:spPr>
          <a:xfrm>
            <a:off x="6652825" y="27319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2487136cd8_0_31"/>
          <p:cNvSpPr/>
          <p:nvPr/>
        </p:nvSpPr>
        <p:spPr>
          <a:xfrm>
            <a:off x="6674850" y="27508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2487136cd8_0_31"/>
          <p:cNvSpPr/>
          <p:nvPr/>
        </p:nvSpPr>
        <p:spPr>
          <a:xfrm>
            <a:off x="6610950" y="26752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2487136cd8_0_31"/>
          <p:cNvSpPr/>
          <p:nvPr/>
        </p:nvSpPr>
        <p:spPr>
          <a:xfrm>
            <a:off x="6641675" y="270505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2487136cd8_0_31"/>
          <p:cNvSpPr/>
          <p:nvPr/>
        </p:nvSpPr>
        <p:spPr>
          <a:xfrm>
            <a:off x="1704575" y="4107550"/>
            <a:ext cx="1953300" cy="527400"/>
          </a:xfrm>
          <a:prstGeom prst="wedgeRectCallout">
            <a:avLst>
              <a:gd name="adj1" fmla="val 73424"/>
              <a:gd name="adj2" fmla="val -1244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Dispositivos IoT fixos, com comunicação por múltiplos saltos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2487136cd8_0_31"/>
          <p:cNvSpPr/>
          <p:nvPr/>
        </p:nvSpPr>
        <p:spPr>
          <a:xfrm>
            <a:off x="710750" y="1105675"/>
            <a:ext cx="1953300" cy="527400"/>
          </a:xfrm>
          <a:prstGeom prst="wedgeRectCallout">
            <a:avLst>
              <a:gd name="adj1" fmla="val 94825"/>
              <a:gd name="adj2" fmla="val 198535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Gateway único fixo e com suporte à função de cache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EE5ED88-AEAF-3CF0-EE54-0AEBD86D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89" y="3094488"/>
            <a:ext cx="501676" cy="444523"/>
          </a:xfrm>
          <a:prstGeom prst="rect">
            <a:avLst/>
          </a:prstGeom>
        </p:spPr>
      </p:pic>
      <p:sp>
        <p:nvSpPr>
          <p:cNvPr id="4" name="Raio 3">
            <a:extLst>
              <a:ext uri="{FF2B5EF4-FFF2-40B4-BE49-F238E27FC236}">
                <a16:creationId xmlns:a16="http://schemas.microsoft.com/office/drawing/2014/main" id="{EC7B7105-5D10-00A6-92D2-BDB597A190E1}"/>
              </a:ext>
            </a:extLst>
          </p:cNvPr>
          <p:cNvSpPr/>
          <p:nvPr/>
        </p:nvSpPr>
        <p:spPr>
          <a:xfrm rot="20038745">
            <a:off x="3037271" y="2875790"/>
            <a:ext cx="161655" cy="323154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FA607E4A-A60E-3189-1811-F870F135E710}"/>
              </a:ext>
            </a:extLst>
          </p:cNvPr>
          <p:cNvSpPr/>
          <p:nvPr/>
        </p:nvSpPr>
        <p:spPr>
          <a:xfrm rot="18440149">
            <a:off x="3762124" y="3038425"/>
            <a:ext cx="154159" cy="473953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676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19"/>
          <p:cNvSpPr txBox="1">
            <a:spLocks noGrp="1"/>
          </p:cNvSpPr>
          <p:nvPr>
            <p:ph type="title"/>
          </p:nvPr>
        </p:nvSpPr>
        <p:spPr>
          <a:xfrm>
            <a:off x="1271420" y="1925350"/>
            <a:ext cx="672957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Resultados com Múltiplos Agentes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2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Parâmetros das Simulações</a:t>
            </a:r>
            <a:endParaRPr/>
          </a:p>
        </p:txBody>
      </p:sp>
      <p:sp>
        <p:nvSpPr>
          <p:cNvPr id="1495" name="Google Shape;1495;p120"/>
          <p:cNvSpPr txBox="1"/>
          <p:nvPr/>
        </p:nvSpPr>
        <p:spPr>
          <a:xfrm>
            <a:off x="2182633" y="4244651"/>
            <a:ext cx="4778733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Tabela 3 – Parâmetros das simulações com múltiplos agentes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C66D86-6CAB-3C2B-2F4A-C9169D3B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4" y="1055331"/>
            <a:ext cx="6568510" cy="311054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2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Topologias</a:t>
            </a:r>
            <a:endParaRPr/>
          </a:p>
        </p:txBody>
      </p:sp>
      <p:sp>
        <p:nvSpPr>
          <p:cNvPr id="1502" name="Google Shape;1502;p121"/>
          <p:cNvSpPr txBox="1"/>
          <p:nvPr/>
        </p:nvSpPr>
        <p:spPr>
          <a:xfrm>
            <a:off x="2357553" y="4341559"/>
            <a:ext cx="442889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</a:t>
            </a:r>
            <a:r>
              <a:rPr lang="pt-BR" sz="160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ura 9 </a:t>
            </a: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– Topologia com 180 dispositivos em 2 grupos</a:t>
            </a:r>
            <a:endParaRPr/>
          </a:p>
        </p:txBody>
      </p:sp>
      <p:pic>
        <p:nvPicPr>
          <p:cNvPr id="1503" name="Google Shape;150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291" y="1206430"/>
            <a:ext cx="7131417" cy="27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2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Topologias</a:t>
            </a:r>
            <a:endParaRPr/>
          </a:p>
        </p:txBody>
      </p:sp>
      <p:sp>
        <p:nvSpPr>
          <p:cNvPr id="1509" name="Google Shape;1509;p122"/>
          <p:cNvSpPr txBox="1"/>
          <p:nvPr/>
        </p:nvSpPr>
        <p:spPr>
          <a:xfrm>
            <a:off x="2357553" y="4341559"/>
            <a:ext cx="4428894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</a:t>
            </a:r>
            <a:r>
              <a:rPr lang="pt-BR" sz="160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ra 10 </a:t>
            </a: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– Topologia com 180 dispositivos em 4 grupos</a:t>
            </a:r>
            <a:endParaRPr/>
          </a:p>
        </p:txBody>
      </p:sp>
      <p:pic>
        <p:nvPicPr>
          <p:cNvPr id="1510" name="Google Shape;151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936" y="370072"/>
            <a:ext cx="2216705" cy="169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6065" y="370073"/>
            <a:ext cx="2180763" cy="169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2918" y="2121084"/>
            <a:ext cx="2201723" cy="176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804" y="2121084"/>
            <a:ext cx="2141286" cy="177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40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– Sem perdas</a:t>
            </a:r>
            <a:endParaRPr/>
          </a:p>
        </p:txBody>
      </p:sp>
      <p:pic>
        <p:nvPicPr>
          <p:cNvPr id="1519" name="Google Shape;1519;p40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328" y="943797"/>
            <a:ext cx="4343401" cy="333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0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42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7482" y="951961"/>
            <a:ext cx="4338247" cy="333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4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– Sem perdas</a:t>
            </a:r>
            <a:endParaRPr/>
          </a:p>
        </p:txBody>
      </p:sp>
      <p:sp>
        <p:nvSpPr>
          <p:cNvPr id="1527" name="Google Shape;1527;p42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32" descr="Tela de celular com publicação numa rede social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975" y="976453"/>
            <a:ext cx="4284932" cy="324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3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Cache-hits– Sem perdas</a:t>
            </a:r>
            <a:endParaRPr/>
          </a:p>
        </p:txBody>
      </p:sp>
      <p:sp>
        <p:nvSpPr>
          <p:cNvPr id="1534" name="Google Shape;1534;p32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34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4987" y="994464"/>
            <a:ext cx="4245428" cy="3234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34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Cache-hits– Sem perdas</a:t>
            </a:r>
            <a:endParaRPr/>
          </a:p>
        </p:txBody>
      </p:sp>
      <p:sp>
        <p:nvSpPr>
          <p:cNvPr id="1541" name="Google Shape;1541;p34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49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976453"/>
            <a:ext cx="4510822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49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 – Sem perdas</a:t>
            </a:r>
            <a:endParaRPr/>
          </a:p>
        </p:txBody>
      </p:sp>
      <p:sp>
        <p:nvSpPr>
          <p:cNvPr id="1548" name="Google Shape;1548;p49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51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2" y="968389"/>
            <a:ext cx="4510822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51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 – Sem perdas</a:t>
            </a:r>
            <a:endParaRPr/>
          </a:p>
        </p:txBody>
      </p:sp>
      <p:sp>
        <p:nvSpPr>
          <p:cNvPr id="1555" name="Google Shape;1555;p51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487136cd8_0_8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de aplicação</a:t>
            </a:r>
            <a:endParaRPr/>
          </a:p>
        </p:txBody>
      </p:sp>
      <p:pic>
        <p:nvPicPr>
          <p:cNvPr id="378" name="Google Shape;378;g22487136cd8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425" y="1105663"/>
            <a:ext cx="6718549" cy="2932175"/>
          </a:xfrm>
          <a:prstGeom prst="rect">
            <a:avLst/>
          </a:prstGeom>
          <a:noFill/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g22487136cd8_0_86"/>
          <p:cNvSpPr txBox="1"/>
          <p:nvPr/>
        </p:nvSpPr>
        <p:spPr>
          <a:xfrm>
            <a:off x="578700" y="1438900"/>
            <a:ext cx="621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2487136cd8_0_86"/>
          <p:cNvSpPr/>
          <p:nvPr/>
        </p:nvSpPr>
        <p:spPr>
          <a:xfrm>
            <a:off x="5672175" y="1907751"/>
            <a:ext cx="5874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2487136cd8_0_86"/>
          <p:cNvSpPr txBox="1"/>
          <p:nvPr/>
        </p:nvSpPr>
        <p:spPr>
          <a:xfrm>
            <a:off x="5406575" y="1908550"/>
            <a:ext cx="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Requisições dos usuários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2487136cd8_0_86"/>
          <p:cNvSpPr/>
          <p:nvPr/>
        </p:nvSpPr>
        <p:spPr>
          <a:xfrm>
            <a:off x="6140425" y="2588200"/>
            <a:ext cx="4359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2487136cd8_0_86"/>
          <p:cNvSpPr/>
          <p:nvPr/>
        </p:nvSpPr>
        <p:spPr>
          <a:xfrm>
            <a:off x="5332213" y="1376787"/>
            <a:ext cx="967200" cy="3603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2487136cd8_0_86"/>
          <p:cNvSpPr txBox="1"/>
          <p:nvPr/>
        </p:nvSpPr>
        <p:spPr>
          <a:xfrm>
            <a:off x="5501000" y="1403025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Internet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2487136cd8_0_86"/>
          <p:cNvSpPr/>
          <p:nvPr/>
        </p:nvSpPr>
        <p:spPr>
          <a:xfrm>
            <a:off x="5500994" y="1309483"/>
            <a:ext cx="475500" cy="1437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2487136cd8_0_86"/>
          <p:cNvSpPr/>
          <p:nvPr/>
        </p:nvSpPr>
        <p:spPr>
          <a:xfrm>
            <a:off x="5925497" y="1347279"/>
            <a:ext cx="276000" cy="681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2487136cd8_0_86"/>
          <p:cNvSpPr/>
          <p:nvPr/>
        </p:nvSpPr>
        <p:spPr>
          <a:xfrm>
            <a:off x="4487813" y="24472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2487136cd8_0_86"/>
          <p:cNvSpPr txBox="1"/>
          <p:nvPr/>
        </p:nvSpPr>
        <p:spPr>
          <a:xfrm>
            <a:off x="4574375" y="2397250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Gateway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IoT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9" name="Google Shape;389;g22487136cd8_0_86"/>
          <p:cNvSpPr/>
          <p:nvPr/>
        </p:nvSpPr>
        <p:spPr>
          <a:xfrm>
            <a:off x="4630338" y="32708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2487136cd8_0_86"/>
          <p:cNvSpPr txBox="1"/>
          <p:nvPr/>
        </p:nvSpPr>
        <p:spPr>
          <a:xfrm>
            <a:off x="4591650" y="3316750"/>
            <a:ext cx="892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IoT</a:t>
            </a:r>
            <a:endParaRPr sz="7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1" name="Google Shape;391;g22487136cd8_0_86"/>
          <p:cNvSpPr/>
          <p:nvPr/>
        </p:nvSpPr>
        <p:spPr>
          <a:xfrm>
            <a:off x="6661225" y="2622400"/>
            <a:ext cx="435900" cy="1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2487136cd8_0_86"/>
          <p:cNvSpPr/>
          <p:nvPr/>
        </p:nvSpPr>
        <p:spPr>
          <a:xfrm>
            <a:off x="6576325" y="2645000"/>
            <a:ext cx="765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22487136cd8_0_86"/>
          <p:cNvSpPr txBox="1"/>
          <p:nvPr/>
        </p:nvSpPr>
        <p:spPr>
          <a:xfrm>
            <a:off x="6064225" y="2447200"/>
            <a:ext cx="1032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 remoto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2487136cd8_0_86"/>
          <p:cNvSpPr/>
          <p:nvPr/>
        </p:nvSpPr>
        <p:spPr>
          <a:xfrm>
            <a:off x="6652825" y="27319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2487136cd8_0_86"/>
          <p:cNvSpPr/>
          <p:nvPr/>
        </p:nvSpPr>
        <p:spPr>
          <a:xfrm>
            <a:off x="6674850" y="27508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2487136cd8_0_86"/>
          <p:cNvSpPr/>
          <p:nvPr/>
        </p:nvSpPr>
        <p:spPr>
          <a:xfrm>
            <a:off x="6610950" y="26752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2487136cd8_0_86"/>
          <p:cNvSpPr/>
          <p:nvPr/>
        </p:nvSpPr>
        <p:spPr>
          <a:xfrm>
            <a:off x="6641675" y="270505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2487136cd8_0_86"/>
          <p:cNvSpPr/>
          <p:nvPr/>
        </p:nvSpPr>
        <p:spPr>
          <a:xfrm>
            <a:off x="1704575" y="4107550"/>
            <a:ext cx="1953300" cy="527400"/>
          </a:xfrm>
          <a:prstGeom prst="wedgeRectCallout">
            <a:avLst>
              <a:gd name="adj1" fmla="val 73424"/>
              <a:gd name="adj2" fmla="val -1244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Dispositivos IoT fixos, com comunicação por múltiplos saltos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2487136cd8_0_86"/>
          <p:cNvSpPr/>
          <p:nvPr/>
        </p:nvSpPr>
        <p:spPr>
          <a:xfrm>
            <a:off x="710750" y="1105675"/>
            <a:ext cx="1953300" cy="527400"/>
          </a:xfrm>
          <a:prstGeom prst="wedgeRectCallout">
            <a:avLst>
              <a:gd name="adj1" fmla="val 94825"/>
              <a:gd name="adj2" fmla="val 198535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Gateway único fixo e com suporte à função de cache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2487136cd8_0_86"/>
          <p:cNvSpPr/>
          <p:nvPr/>
        </p:nvSpPr>
        <p:spPr>
          <a:xfrm>
            <a:off x="6140425" y="3748325"/>
            <a:ext cx="2251200" cy="646500"/>
          </a:xfrm>
          <a:prstGeom prst="wedgeRectCallout">
            <a:avLst>
              <a:gd name="adj1" fmla="val -105291"/>
              <a:gd name="adj2" fmla="val -15362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Coleta de dados por longos períodos de tempo, onde o atraso no processo de coleta não é crítico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E3AD9F-1DB4-8679-9449-B85291BA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89" y="3094488"/>
            <a:ext cx="501676" cy="444523"/>
          </a:xfrm>
          <a:prstGeom prst="rect">
            <a:avLst/>
          </a:prstGeom>
        </p:spPr>
      </p:pic>
      <p:sp>
        <p:nvSpPr>
          <p:cNvPr id="4" name="Raio 3">
            <a:extLst>
              <a:ext uri="{FF2B5EF4-FFF2-40B4-BE49-F238E27FC236}">
                <a16:creationId xmlns:a16="http://schemas.microsoft.com/office/drawing/2014/main" id="{60CB4F7E-1C86-9934-B435-96E1B5C76F3E}"/>
              </a:ext>
            </a:extLst>
          </p:cNvPr>
          <p:cNvSpPr/>
          <p:nvPr/>
        </p:nvSpPr>
        <p:spPr>
          <a:xfrm rot="20038745">
            <a:off x="3037271" y="2875790"/>
            <a:ext cx="161655" cy="323154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62417A4A-466A-0558-3E7C-E8F7C5BB1F69}"/>
              </a:ext>
            </a:extLst>
          </p:cNvPr>
          <p:cNvSpPr/>
          <p:nvPr/>
        </p:nvSpPr>
        <p:spPr>
          <a:xfrm rot="18440149">
            <a:off x="3762124" y="3038425"/>
            <a:ext cx="154159" cy="473953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321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41" descr="Uma imagem contendo instrumento, material de papelaria, lápi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515" y="930727"/>
            <a:ext cx="4441691" cy="3347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41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– Com perdas</a:t>
            </a:r>
            <a:endParaRPr/>
          </a:p>
        </p:txBody>
      </p:sp>
      <p:sp>
        <p:nvSpPr>
          <p:cNvPr id="1562" name="Google Shape;1562;p41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4975D94A-17AF-7485-BF4E-D437DE9FCFFC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2 agentes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F4C92C-1B58-4A0F-EC87-AEEA8DE8A0F7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24,88 %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43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493" y="960125"/>
            <a:ext cx="4408715" cy="32934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43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Energia Remanescente Média – Com perdas</a:t>
            </a:r>
            <a:endParaRPr/>
          </a:p>
        </p:txBody>
      </p:sp>
      <p:sp>
        <p:nvSpPr>
          <p:cNvPr id="1569" name="Google Shape;1569;p43"/>
          <p:cNvSpPr txBox="1"/>
          <p:nvPr/>
        </p:nvSpPr>
        <p:spPr>
          <a:xfrm>
            <a:off x="2464489" y="4166947"/>
            <a:ext cx="4510822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 remanescente média,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A17CE1AB-5AFD-A8AC-B669-029876E870D4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200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2 agentes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D41F7D-34A0-BC6D-49EA-20B42469B006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12,55 %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33" descr="Tela de jogo de vídeo game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6589" y="945427"/>
            <a:ext cx="4510822" cy="325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33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Cache-hits– Com perdas</a:t>
            </a:r>
            <a:endParaRPr/>
          </a:p>
        </p:txBody>
      </p:sp>
      <p:sp>
        <p:nvSpPr>
          <p:cNvPr id="1576" name="Google Shape;1576;p33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93DCF671-4F52-28B4-BA54-006FA5E7801A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60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180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2 agentes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42FE9C-D524-F546-A71E-E7EC83BFE6C7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209,9 %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35" descr="Tela de jogo de vídeo game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551" y="951961"/>
            <a:ext cx="4510822" cy="325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35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Cache-hits– Com perdas</a:t>
            </a:r>
            <a:endParaRPr/>
          </a:p>
        </p:txBody>
      </p:sp>
      <p:sp>
        <p:nvSpPr>
          <p:cNvPr id="1583" name="Google Shape;1583;p35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Cache-hits,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50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081" y="976453"/>
            <a:ext cx="4510822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50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RMSD– Com perdas</a:t>
            </a:r>
            <a:endParaRPr/>
          </a:p>
        </p:txBody>
      </p:sp>
      <p:sp>
        <p:nvSpPr>
          <p:cNvPr id="1590" name="Google Shape;1590;p50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 e rede com 180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Google Shape;1102;p105">
            <a:extLst>
              <a:ext uri="{FF2B5EF4-FFF2-40B4-BE49-F238E27FC236}">
                <a16:creationId xmlns:a16="http://schemas.microsoft.com/office/drawing/2014/main" id="{C26D5900-D3A4-0F5B-C4A9-EBA663684A5D}"/>
              </a:ext>
            </a:extLst>
          </p:cNvPr>
          <p:cNvSpPr txBox="1"/>
          <p:nvPr/>
        </p:nvSpPr>
        <p:spPr>
          <a:xfrm>
            <a:off x="232321" y="1109492"/>
            <a:ext cx="1875879" cy="1151108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Maior ganho: 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 = 60 Bytes</a:t>
            </a:r>
          </a:p>
          <a:p>
            <a:pPr lvl="0"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30 s</a:t>
            </a:r>
          </a:p>
          <a:p>
            <a:pPr algn="ctr">
              <a:buClr>
                <a:schemeClr val="lt1"/>
              </a:buClr>
              <a:buSzPts val="1800"/>
            </a:pPr>
            <a:r>
              <a:rPr lang="pt-BR" sz="16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2 agentes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121071-62C2-DA30-2DBA-427605F64A58}"/>
              </a:ext>
            </a:extLst>
          </p:cNvPr>
          <p:cNvSpPr txBox="1"/>
          <p:nvPr/>
        </p:nvSpPr>
        <p:spPr>
          <a:xfrm>
            <a:off x="232321" y="2571750"/>
            <a:ext cx="149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Ganho: 1,69 %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52" descr="Gráfico, Gráfico de barr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3805" y="976553"/>
            <a:ext cx="4510822" cy="319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5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RMSD– Com perdas</a:t>
            </a:r>
            <a:endParaRPr/>
          </a:p>
        </p:txBody>
      </p:sp>
      <p:sp>
        <p:nvSpPr>
          <p:cNvPr id="1597" name="Google Shape;1597;p52"/>
          <p:cNvSpPr txBox="1"/>
          <p:nvPr/>
        </p:nvSpPr>
        <p:spPr>
          <a:xfrm>
            <a:off x="2464489" y="4166947"/>
            <a:ext cx="4510822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RMSD, com agregação e rede com 300 dispositivos.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23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Conclusões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608" name="Google Shape;1608;p57"/>
          <p:cNvSpPr txBox="1">
            <a:spLocks noGrp="1"/>
          </p:cNvSpPr>
          <p:nvPr>
            <p:ph type="body" idx="1"/>
          </p:nvPr>
        </p:nvSpPr>
        <p:spPr>
          <a:xfrm>
            <a:off x="459600" y="1246978"/>
            <a:ext cx="8468700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/>
              <a:t>Objetivos foram alcançados com uso da coleta oportunista com Agentes Móveis, associada ao uso do cache no gateway, para redução do consumo da energia na rede IoT.</a:t>
            </a:r>
            <a:endParaRPr dirty="0"/>
          </a:p>
          <a:p>
            <a:pPr marL="45720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/>
              <a:t>Ganhos na energia média remanescente de até 48 % com uso de Agent-</a:t>
            </a:r>
            <a:r>
              <a:rPr lang="pt-BR" dirty="0" err="1"/>
              <a:t>Knap</a:t>
            </a:r>
            <a:r>
              <a:rPr lang="pt-BR" dirty="0"/>
              <a:t>.</a:t>
            </a:r>
            <a:endParaRPr dirty="0"/>
          </a:p>
          <a:p>
            <a:pPr marL="45720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/>
              <a:t>Processos para otimização da  divisão da topologia em múltiplos itinerários e utilização de técnicas para controle do tamanho do Agente Móvel são caminhos para evolução do trabalho. </a:t>
            </a:r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8"/>
          <p:cNvSpPr txBox="1">
            <a:spLocks noGrp="1"/>
          </p:cNvSpPr>
          <p:nvPr>
            <p:ph type="title"/>
          </p:nvPr>
        </p:nvSpPr>
        <p:spPr>
          <a:xfrm>
            <a:off x="459600" y="158086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Publicações</a:t>
            </a:r>
            <a:endParaRPr/>
          </a:p>
        </p:txBody>
      </p:sp>
      <p:sp>
        <p:nvSpPr>
          <p:cNvPr id="1614" name="Google Shape;1614;p58"/>
          <p:cNvSpPr txBox="1">
            <a:spLocks noGrp="1"/>
          </p:cNvSpPr>
          <p:nvPr>
            <p:ph type="body" idx="1"/>
          </p:nvPr>
        </p:nvSpPr>
        <p:spPr>
          <a:xfrm>
            <a:off x="372135" y="797733"/>
            <a:ext cx="8445862" cy="386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Luciano Filho, E. A. e Campista, M. E. M. “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Opportunistic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data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gathering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in IoT Networks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using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an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energy-efficient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data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aggregation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mechanism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”,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Annals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of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Telecommunications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, Springer, 2024.</a:t>
            </a:r>
            <a:endParaRPr dirty="0">
              <a:latin typeface="Arial Narrow" panose="020B0606020202030204" pitchFamily="34" charset="0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0" i="0" u="none" strike="noStrike" dirty="0">
              <a:latin typeface="Arial Narrow" panose="020B0606020202030204" pitchFamily="34" charset="0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Luciano Filho, E. A. e Campista, M. E. M. “Gerenciamento do Cache em Gateways IoT com atualização oportunista de Dados e Seleção Dinâmica de Grupos”, WGRS 2020 - XXV Workshop de Gerência e Operação de Redes e Serviços, 2020.</a:t>
            </a:r>
            <a:endParaRPr dirty="0">
              <a:latin typeface="Arial Narrow" panose="020B0606020202030204" pitchFamily="34" charset="0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latin typeface="Arial Narrow" panose="020B0606020202030204" pitchFamily="34" charset="0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Luciano Filho, E. A. e Campista, M. E. M. “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Opportunistic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Data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Gathering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in IoT Networks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using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Discrete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Optimization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”, ISCC 2020 - 25th IEEE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Symposium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on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Computers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</a:t>
            </a:r>
            <a:r>
              <a:rPr lang="pt-BR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and</a:t>
            </a:r>
            <a:r>
              <a:rPr lang="pt-BR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 Communications (ISCC), 2020.</a:t>
            </a:r>
            <a:endParaRPr dirty="0">
              <a:latin typeface="Arial Narrow" panose="020B0606020202030204" pitchFamily="34" charset="0"/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latin typeface="Arial Narrow" panose="020B0606020202030204" pitchFamily="34" charset="0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b="0" i="0" u="none" strike="noStrike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Luciano Filho, E. A. e Campista, M. E. M. “Coleta oportunista de dados para a Internet das Coisas com o uso de otimização discreta”, </a:t>
            </a:r>
            <a:r>
              <a:rPr lang="pt-BR" b="0" i="1" u="none" strike="noStrike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XXXVI Simp</a:t>
            </a:r>
            <a:r>
              <a:rPr lang="pt-BR" i="1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ó</a:t>
            </a:r>
            <a:r>
              <a:rPr lang="pt-BR" b="0" i="1" u="none" strike="noStrike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sio Brasileiro de Redes de Computadores e Sistemas Distribuídos </a:t>
            </a:r>
            <a:r>
              <a:rPr lang="pt-BR" b="0" i="0" u="none" strike="noStrike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- </a:t>
            </a:r>
            <a:r>
              <a:rPr lang="pt-BR" b="0" i="0" u="none" strike="noStrike" dirty="0" err="1">
                <a:latin typeface="Arial Narrow" panose="020B0606020202030204" pitchFamily="34" charset="0"/>
                <a:ea typeface="Arial"/>
                <a:cs typeface="Arial"/>
                <a:sym typeface="Arial"/>
              </a:rPr>
              <a:t>WPerformance</a:t>
            </a:r>
            <a:r>
              <a:rPr lang="pt-BR" b="0" i="0" u="none" strike="noStrike" dirty="0">
                <a:latin typeface="Arial Narrow" panose="020B0606020202030204" pitchFamily="34" charset="0"/>
                <a:ea typeface="Arial"/>
                <a:cs typeface="Arial"/>
                <a:sym typeface="Arial"/>
              </a:rPr>
              <a:t>, 2019.</a:t>
            </a:r>
            <a:endParaRPr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8"/>
          <p:cNvSpPr txBox="1">
            <a:spLocks noGrp="1"/>
          </p:cNvSpPr>
          <p:nvPr>
            <p:ph type="title"/>
          </p:nvPr>
        </p:nvSpPr>
        <p:spPr>
          <a:xfrm>
            <a:off x="3545941" y="2248600"/>
            <a:ext cx="205211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/>
              <a:t>Obrigado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7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de aplicação</a:t>
            </a:r>
            <a:endParaRPr/>
          </a:p>
        </p:txBody>
      </p:sp>
      <p:pic>
        <p:nvPicPr>
          <p:cNvPr id="407" name="Google Shape;40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425" y="1105663"/>
            <a:ext cx="6718549" cy="2932175"/>
          </a:xfrm>
          <a:prstGeom prst="rect">
            <a:avLst/>
          </a:prstGeom>
          <a:noFill/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8" name="Google Shape;408;p70"/>
          <p:cNvSpPr txBox="1"/>
          <p:nvPr/>
        </p:nvSpPr>
        <p:spPr>
          <a:xfrm>
            <a:off x="578700" y="1438900"/>
            <a:ext cx="621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0"/>
          <p:cNvSpPr/>
          <p:nvPr/>
        </p:nvSpPr>
        <p:spPr>
          <a:xfrm>
            <a:off x="5672175" y="1907751"/>
            <a:ext cx="5874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0"/>
          <p:cNvSpPr txBox="1"/>
          <p:nvPr/>
        </p:nvSpPr>
        <p:spPr>
          <a:xfrm>
            <a:off x="5406575" y="1908550"/>
            <a:ext cx="9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Requisições dos usuários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70"/>
          <p:cNvSpPr/>
          <p:nvPr/>
        </p:nvSpPr>
        <p:spPr>
          <a:xfrm>
            <a:off x="6140425" y="2588200"/>
            <a:ext cx="4359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5332213" y="1376787"/>
            <a:ext cx="967200" cy="3603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5501000" y="1403025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Internet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0"/>
          <p:cNvSpPr/>
          <p:nvPr/>
        </p:nvSpPr>
        <p:spPr>
          <a:xfrm>
            <a:off x="5500994" y="1309483"/>
            <a:ext cx="475500" cy="1437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0"/>
          <p:cNvSpPr/>
          <p:nvPr/>
        </p:nvSpPr>
        <p:spPr>
          <a:xfrm>
            <a:off x="5925497" y="1347279"/>
            <a:ext cx="276000" cy="68100"/>
          </a:xfrm>
          <a:prstGeom prst="rect">
            <a:avLst/>
          </a:prstGeom>
          <a:solidFill>
            <a:srgbClr val="CDEEFF"/>
          </a:solidFill>
          <a:ln w="9525" cap="flat" cmpd="sng">
            <a:solidFill>
              <a:srgbClr val="CDE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0"/>
          <p:cNvSpPr/>
          <p:nvPr/>
        </p:nvSpPr>
        <p:spPr>
          <a:xfrm>
            <a:off x="4487813" y="24472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0"/>
          <p:cNvSpPr txBox="1"/>
          <p:nvPr/>
        </p:nvSpPr>
        <p:spPr>
          <a:xfrm>
            <a:off x="4574375" y="2397250"/>
            <a:ext cx="70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Gateway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IoT</a:t>
            </a:r>
            <a:endParaRPr sz="9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8" name="Google Shape;418;p70"/>
          <p:cNvSpPr/>
          <p:nvPr/>
        </p:nvSpPr>
        <p:spPr>
          <a:xfrm>
            <a:off x="4630338" y="3270812"/>
            <a:ext cx="967200" cy="3603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F5F5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0"/>
          <p:cNvSpPr txBox="1"/>
          <p:nvPr/>
        </p:nvSpPr>
        <p:spPr>
          <a:xfrm>
            <a:off x="4591650" y="3316750"/>
            <a:ext cx="892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IoT</a:t>
            </a:r>
            <a:endParaRPr sz="700" b="1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p70"/>
          <p:cNvSpPr/>
          <p:nvPr/>
        </p:nvSpPr>
        <p:spPr>
          <a:xfrm>
            <a:off x="6661225" y="2622400"/>
            <a:ext cx="435900" cy="14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70"/>
          <p:cNvSpPr/>
          <p:nvPr/>
        </p:nvSpPr>
        <p:spPr>
          <a:xfrm>
            <a:off x="6576325" y="2645000"/>
            <a:ext cx="76500" cy="143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0"/>
          <p:cNvSpPr txBox="1"/>
          <p:nvPr/>
        </p:nvSpPr>
        <p:spPr>
          <a:xfrm>
            <a:off x="6064225" y="2447200"/>
            <a:ext cx="1032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 remoto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6652825" y="27319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674850" y="27508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0"/>
          <p:cNvSpPr/>
          <p:nvPr/>
        </p:nvSpPr>
        <p:spPr>
          <a:xfrm>
            <a:off x="6610950" y="267520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0"/>
          <p:cNvSpPr/>
          <p:nvPr/>
        </p:nvSpPr>
        <p:spPr>
          <a:xfrm>
            <a:off x="6641675" y="2705050"/>
            <a:ext cx="63900" cy="56700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0"/>
          <p:cNvSpPr/>
          <p:nvPr/>
        </p:nvSpPr>
        <p:spPr>
          <a:xfrm>
            <a:off x="1704575" y="4107550"/>
            <a:ext cx="1953300" cy="527400"/>
          </a:xfrm>
          <a:prstGeom prst="wedgeRectCallout">
            <a:avLst>
              <a:gd name="adj1" fmla="val 73424"/>
              <a:gd name="adj2" fmla="val -1244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Dispositivos IoT fixos, com comunicação por múltiplos saltos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710750" y="1105675"/>
            <a:ext cx="1953300" cy="527400"/>
          </a:xfrm>
          <a:prstGeom prst="wedgeRectCallout">
            <a:avLst>
              <a:gd name="adj1" fmla="val 94825"/>
              <a:gd name="adj2" fmla="val 198535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Gateway único fixo e com suporte à função de cache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70"/>
          <p:cNvSpPr/>
          <p:nvPr/>
        </p:nvSpPr>
        <p:spPr>
          <a:xfrm>
            <a:off x="6140425" y="3748325"/>
            <a:ext cx="2251200" cy="646500"/>
          </a:xfrm>
          <a:prstGeom prst="wedgeRectCallout">
            <a:avLst>
              <a:gd name="adj1" fmla="val -105291"/>
              <a:gd name="adj2" fmla="val -15362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Coleta de dados por longos períodos de tempo, onde o atraso no processo de coleta não é crítico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0DD0EE-6936-9565-4451-C0E93B5D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89" y="3094488"/>
            <a:ext cx="501676" cy="444523"/>
          </a:xfrm>
          <a:prstGeom prst="rect">
            <a:avLst/>
          </a:prstGeom>
        </p:spPr>
      </p:pic>
      <p:sp>
        <p:nvSpPr>
          <p:cNvPr id="4" name="Raio 3">
            <a:extLst>
              <a:ext uri="{FF2B5EF4-FFF2-40B4-BE49-F238E27FC236}">
                <a16:creationId xmlns:a16="http://schemas.microsoft.com/office/drawing/2014/main" id="{526A6713-6F8A-6F4F-6068-490227CAB9D5}"/>
              </a:ext>
            </a:extLst>
          </p:cNvPr>
          <p:cNvSpPr/>
          <p:nvPr/>
        </p:nvSpPr>
        <p:spPr>
          <a:xfrm rot="20038745">
            <a:off x="3037271" y="2875790"/>
            <a:ext cx="161655" cy="323154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754AA8AB-FE16-EF19-B887-3DAD734C3199}"/>
              </a:ext>
            </a:extLst>
          </p:cNvPr>
          <p:cNvSpPr/>
          <p:nvPr/>
        </p:nvSpPr>
        <p:spPr>
          <a:xfrm rot="18440149">
            <a:off x="3762124" y="3038425"/>
            <a:ext cx="154159" cy="473953"/>
          </a:xfrm>
          <a:prstGeom prst="lightningBolt">
            <a:avLst/>
          </a:prstGeom>
          <a:solidFill>
            <a:srgbClr val="FCFEA3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5961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0"/>
          <p:cNvSpPr txBox="1"/>
          <p:nvPr/>
        </p:nvSpPr>
        <p:spPr>
          <a:xfrm>
            <a:off x="2067150" y="2831156"/>
            <a:ext cx="5009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Tahoma"/>
              <a:buNone/>
            </a:pPr>
            <a:r>
              <a:rPr lang="pt-BR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www.gta.ufrj.br</a:t>
            </a:r>
            <a:endParaRPr sz="1100" b="0" i="0" u="none" strike="noStrike" cap="none">
              <a:solidFill>
                <a:srgbClr val="599794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Fundamentação Teórica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Arquitetura de redes IoT</a:t>
            </a:r>
            <a:endParaRPr/>
          </a:p>
        </p:txBody>
      </p:sp>
      <p:sp>
        <p:nvSpPr>
          <p:cNvPr id="89" name="Google Shape;89;p8"/>
          <p:cNvSpPr txBox="1"/>
          <p:nvPr/>
        </p:nvSpPr>
        <p:spPr>
          <a:xfrm>
            <a:off x="485400" y="1089638"/>
            <a:ext cx="84948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Arquitetura de três camadas</a:t>
            </a:r>
            <a:r>
              <a:rPr lang="pt-BR" sz="1600" b="0" i="0" u="none" strike="noStrike" cap="none" baseline="3000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[1] 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é o modelo mais básico: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3" marR="0" lvl="0" indent="-339725" algn="l" rtl="0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Percepção: Camada de sensores e atuadores – sistemas cyber-físicos. Onde acontece a transformação da representação física para a cibernética.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rgbClr val="434343"/>
                </a:solidFill>
                <a:latin typeface="Arial Narrow"/>
                <a:sym typeface="Arial Narrow"/>
              </a:rPr>
              <a:t>Rede: Habilita de forma segura a comunicação entra a camada de percepção e sistemas remotos. </a:t>
            </a:r>
            <a:r>
              <a:rPr lang="pt-BR" sz="1600" dirty="0" err="1">
                <a:solidFill>
                  <a:srgbClr val="434343"/>
                </a:solidFill>
                <a:latin typeface="Arial Narrow"/>
                <a:sym typeface="Arial Narrow"/>
              </a:rPr>
              <a:t>Ex</a:t>
            </a:r>
            <a:r>
              <a:rPr lang="pt-BR" sz="1600" dirty="0">
                <a:solidFill>
                  <a:srgbClr val="434343"/>
                </a:solidFill>
                <a:latin typeface="Arial Narrow"/>
                <a:sym typeface="Arial Narrow"/>
              </a:rPr>
              <a:t>: via gateways e conectividade com ou sem fio.</a:t>
            </a:r>
            <a:endParaRPr sz="1600" dirty="0">
              <a:solidFill>
                <a:srgbClr val="434343"/>
              </a:solidFill>
              <a:latin typeface="Arial Narrow"/>
            </a:endParaRPr>
          </a:p>
          <a:p>
            <a:pPr marL="914400" marR="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Aplicação: Onde os dados são finalmente recebidos e processados para fornecer serviços e sustentar decisões.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/>
              <a:t>Coleta de dados em redes LLN</a:t>
            </a:r>
            <a:endParaRPr dirty="0"/>
          </a:p>
        </p:txBody>
      </p:sp>
      <p:sp>
        <p:nvSpPr>
          <p:cNvPr id="95" name="Google Shape;95;p9"/>
          <p:cNvSpPr txBox="1"/>
          <p:nvPr/>
        </p:nvSpPr>
        <p:spPr>
          <a:xfrm>
            <a:off x="324643" y="1131888"/>
            <a:ext cx="8494713" cy="31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Características dos dispositivos em redes LLN (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Low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-Power 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Lossy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Networks). Escassez de recursos:</a:t>
            </a:r>
          </a:p>
          <a:p>
            <a:pPr marL="2173288" lvl="3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i="1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Capacidade de processamento (CPU)</a:t>
            </a:r>
            <a:endParaRPr i="1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lvl="3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i="1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Memória</a:t>
            </a:r>
            <a:endParaRPr i="1" dirty="0">
              <a:solidFill>
                <a:srgbClr val="434343"/>
              </a:solidFill>
              <a:latin typeface="Arial Narrow"/>
              <a:ea typeface="Arial Narrow"/>
              <a:cs typeface="Arial Narrow"/>
            </a:endParaRPr>
          </a:p>
          <a:p>
            <a:pPr marL="2173288" lvl="3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i="1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Energia: uso de baterias</a:t>
            </a:r>
            <a:endParaRPr i="1" dirty="0">
              <a:solidFill>
                <a:srgbClr val="434343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Estratégias de coleta de dados: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b="0" i="1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Pull-based</a:t>
            </a:r>
            <a:endParaRPr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b="0" i="1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Push-based</a:t>
            </a:r>
            <a:endParaRPr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Coleta de dados Cliente-Servidor</a:t>
            </a:r>
            <a:endParaRPr/>
          </a:p>
        </p:txBody>
      </p:sp>
      <p:sp>
        <p:nvSpPr>
          <p:cNvPr id="101" name="Google Shape;101;p10"/>
          <p:cNvSpPr txBox="1"/>
          <p:nvPr/>
        </p:nvSpPr>
        <p:spPr>
          <a:xfrm>
            <a:off x="324643" y="1455025"/>
            <a:ext cx="84948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Características principais: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Tipo de coleta mais tradicionalmente utilizado em redes IoT e WSN (</a:t>
            </a:r>
            <a:r>
              <a:rPr lang="pt-BR" sz="1400" b="0" i="1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Wireless Sensor Networks</a:t>
            </a: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)</a:t>
            </a:r>
            <a:endParaRPr dirty="0"/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Permite coleta de dados com baixo atraso, dependendo das taxas de transmissão envolvidas</a:t>
            </a:r>
            <a:endParaRPr dirty="0"/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É adaptável a múltiplos cenários de coleta de dados (</a:t>
            </a:r>
            <a:r>
              <a:rPr lang="pt-BR" sz="14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ex</a:t>
            </a: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tempo real, dados históricos, </a:t>
            </a:r>
            <a:r>
              <a:rPr lang="pt-BR" sz="14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etc</a:t>
            </a:r>
            <a:r>
              <a:rPr lang="pt-BR" sz="14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)</a:t>
            </a: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Desvantagens: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Possibilidade de criar gargalos de congestionamentos na rede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b9a4e391c_0_8"/>
          <p:cNvSpPr txBox="1">
            <a:spLocks noGrp="1"/>
          </p:cNvSpPr>
          <p:nvPr>
            <p:ph type="title"/>
          </p:nvPr>
        </p:nvSpPr>
        <p:spPr>
          <a:xfrm>
            <a:off x="459600" y="9932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>
                <a:solidFill>
                  <a:schemeClr val="hlink"/>
                </a:solidFill>
              </a:rPr>
              <a:t>Coleta de dados Cliente-Servidor</a:t>
            </a:r>
            <a:endParaRPr/>
          </a:p>
        </p:txBody>
      </p:sp>
      <p:sp>
        <p:nvSpPr>
          <p:cNvPr id="107" name="Google Shape;107;g2fb9a4e391c_0_8"/>
          <p:cNvSpPr txBox="1"/>
          <p:nvPr/>
        </p:nvSpPr>
        <p:spPr>
          <a:xfrm>
            <a:off x="1854000" y="4574150"/>
            <a:ext cx="54360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1: Transmissões na rede com uso da coleta tradicional, tipo cliente-servidor.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2fb9a4e391c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4595" y="870250"/>
            <a:ext cx="3194810" cy="357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/>
              <a:t>Sumário</a:t>
            </a:r>
            <a:endParaRPr dirty="0"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075200" cy="3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solidFill>
                  <a:schemeClr val="dk1"/>
                </a:solidFill>
                <a:sym typeface="Arial"/>
              </a:rPr>
              <a:t>Introdução</a:t>
            </a:r>
            <a:endParaRPr dirty="0">
              <a:solidFill>
                <a:schemeClr val="dk1"/>
              </a:solidFill>
              <a:sym typeface="Arial"/>
            </a:endParaRPr>
          </a:p>
          <a:p>
            <a:pPr marL="137160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/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Objetivos</a:t>
            </a: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Principais contribuições</a:t>
            </a:r>
          </a:p>
          <a:p>
            <a:pPr marL="1828800" lvl="3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Fundamentação Teórica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Proposta Agent-</a:t>
            </a:r>
            <a:r>
              <a:rPr lang="pt-BR" dirty="0" err="1">
                <a:solidFill>
                  <a:schemeClr val="dk1"/>
                </a:solidFill>
              </a:rPr>
              <a:t>Knap</a:t>
            </a:r>
            <a:endParaRPr lang="pt-BR" dirty="0">
              <a:solidFill>
                <a:schemeClr val="dk1"/>
              </a:solidFill>
            </a:endParaRPr>
          </a:p>
          <a:p>
            <a:pPr lvl="1">
              <a:lnSpc>
                <a:spcPct val="114999"/>
              </a:lnSpc>
              <a:buClr>
                <a:schemeClr val="dk1"/>
              </a:buClr>
            </a:pPr>
            <a:r>
              <a:rPr lang="pt-BR" dirty="0"/>
              <a:t>Coleta Agent-</a:t>
            </a:r>
            <a:r>
              <a:rPr lang="pt-BR" dirty="0" err="1"/>
              <a:t>Knap</a:t>
            </a:r>
            <a:r>
              <a:rPr lang="pt-BR" dirty="0"/>
              <a:t> com múltiplos agentes</a:t>
            </a:r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Simulador </a:t>
            </a:r>
            <a:r>
              <a:rPr lang="pt-BR" dirty="0" err="1">
                <a:solidFill>
                  <a:schemeClr val="dk1"/>
                </a:solidFill>
              </a:rPr>
              <a:t>AgentSim</a:t>
            </a:r>
            <a:r>
              <a:rPr lang="pt-BR" dirty="0">
                <a:solidFill>
                  <a:schemeClr val="dk1"/>
                </a:solidFill>
              </a:rPr>
              <a:t>-IoT</a:t>
            </a:r>
            <a:endParaRPr dirty="0">
              <a:solidFill>
                <a:schemeClr val="dk1"/>
              </a:solidFill>
            </a:endParaRPr>
          </a:p>
          <a:p>
            <a:pPr lvl="0"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Simulações e Resultados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Conclusões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ldTgt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b9a4e391c_0_21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Uso de Agentes Móveis em LLNs</a:t>
            </a:r>
            <a:endParaRPr/>
          </a:p>
        </p:txBody>
      </p:sp>
      <p:sp>
        <p:nvSpPr>
          <p:cNvPr id="114" name="Google Shape;114;g2fb9a4e391c_0_21"/>
          <p:cNvSpPr txBox="1"/>
          <p:nvPr/>
        </p:nvSpPr>
        <p:spPr>
          <a:xfrm>
            <a:off x="492637" y="1143137"/>
            <a:ext cx="7705800" cy="237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ahoma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ahoma"/>
              <a:buNone/>
            </a:pP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Códigos de computador enviados à rede para realizar tarefas específicas nos dispositivos. 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: agregação de dados, coleta de dados, execução de comandos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ahoma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42950" lvl="1" indent="-285750">
              <a:buClr>
                <a:srgbClr val="000000"/>
              </a:buClr>
              <a:buSzPts val="2000"/>
              <a:buFont typeface="Arial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Estrutura: campos reservados para código, sequência de nós a visitar e </a:t>
            </a:r>
            <a:r>
              <a:rPr lang="pt-BR" sz="16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payload</a:t>
            </a: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para coleta dos dados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Uso de Agentes Móveis em LLNs</a:t>
            </a:r>
            <a:endParaRPr/>
          </a:p>
        </p:txBody>
      </p:sp>
      <p:sp>
        <p:nvSpPr>
          <p:cNvPr id="132" name="Google Shape;132;p13"/>
          <p:cNvSpPr txBox="1"/>
          <p:nvPr/>
        </p:nvSpPr>
        <p:spPr>
          <a:xfrm>
            <a:off x="1419055" y="4574149"/>
            <a:ext cx="660169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2: Transmissões na rede com uso do AM. Segue itinerário com nós fontes e nós intermediários.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9068" y="852916"/>
            <a:ext cx="3245863" cy="363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b9a4e391c_0_43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Classificações</a:t>
            </a:r>
            <a:endParaRPr/>
          </a:p>
        </p:txBody>
      </p:sp>
      <p:sp>
        <p:nvSpPr>
          <p:cNvPr id="178" name="Google Shape;178;g2fb9a4e391c_0_43"/>
          <p:cNvSpPr txBox="1"/>
          <p:nvPr/>
        </p:nvSpPr>
        <p:spPr>
          <a:xfrm>
            <a:off x="459600" y="1030813"/>
            <a:ext cx="75357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7112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Quanto a autonomia: 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Planejamento Estático de Itinerário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6086" marR="0" lvl="0" indent="-2285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Planejamento Dinâmico de Itinerário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b9a4e391c_0_55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Classificações</a:t>
            </a:r>
            <a:endParaRPr/>
          </a:p>
        </p:txBody>
      </p:sp>
      <p:sp>
        <p:nvSpPr>
          <p:cNvPr id="184" name="Google Shape;184;g2fb9a4e391c_0_55"/>
          <p:cNvSpPr txBox="1"/>
          <p:nvPr/>
        </p:nvSpPr>
        <p:spPr>
          <a:xfrm>
            <a:off x="459600" y="1030813"/>
            <a:ext cx="75357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7112" lvl="1" indent="-285750"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Quanto a autonomia: 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Planejamento Estático de Itinerário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6086" marR="0" lvl="0" indent="-2285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Planejamento Dinâmico de Itinerário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5" name="Google Shape;185;g2fb9a4e391c_0_55"/>
          <p:cNvSpPr txBox="1"/>
          <p:nvPr/>
        </p:nvSpPr>
        <p:spPr>
          <a:xfrm>
            <a:off x="459600" y="2844900"/>
            <a:ext cx="88686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7112" lvl="1" indent="-285750"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sym typeface="Arial Narrow"/>
              </a:rPr>
              <a:t>Quanto ao número de agentes: </a:t>
            </a:r>
            <a:endParaRPr sz="1600" dirty="0">
              <a:solidFill>
                <a:schemeClr val="dk1"/>
              </a:solidFill>
              <a:latin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Single </a:t>
            </a:r>
            <a:r>
              <a:rPr lang="pt-BR" sz="16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Itinerary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Planning - SIP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Multiple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6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Itinerary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Planning - MIP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Coleta de dados Agentes Móveis</a:t>
            </a:r>
            <a:endParaRPr/>
          </a:p>
        </p:txBody>
      </p:sp>
      <p:sp>
        <p:nvSpPr>
          <p:cNvPr id="120" name="Google Shape;120;p11"/>
          <p:cNvSpPr txBox="1"/>
          <p:nvPr/>
        </p:nvSpPr>
        <p:spPr>
          <a:xfrm>
            <a:off x="324643" y="1478038"/>
            <a:ext cx="84948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Vantagens: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2173288" lvl="2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i="1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Envio do código até os dispositivos permite o pré-processamento dos dados, evitando o tráfego na rede.</a:t>
            </a:r>
            <a:endParaRPr i="1" dirty="0">
              <a:solidFill>
                <a:srgbClr val="434343"/>
              </a:solidFill>
              <a:latin typeface="Arial Narrow"/>
              <a:ea typeface="Arial Narrow"/>
              <a:cs typeface="Arial Narrow"/>
            </a:endParaRPr>
          </a:p>
          <a:p>
            <a:pPr marL="2173288" lvl="2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i="1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Envio do agente com código permite adaptação dos dispositivos a múltiplas aplicações.</a:t>
            </a:r>
            <a:endParaRPr i="1" dirty="0">
              <a:solidFill>
                <a:srgbClr val="434343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200" b="0" i="0" u="none" strike="noStrike" cap="none" dirty="0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Desvantagens:</a:t>
            </a: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1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Atraso na rede para o processo de coleta pode impedir o uso em aplicações em tempo real.</a:t>
            </a:r>
            <a:endParaRPr dirty="0"/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Coleta de dados em grande quantidade de dispositivos pode levar ao aumento do tamanho do agente. Consequentemente, do consumo de energia e aumento do atraso.</a:t>
            </a:r>
            <a:endParaRPr dirty="0"/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Uso de Agentes Móveis em LLNs</a:t>
            </a:r>
            <a:endParaRPr/>
          </a:p>
        </p:txBody>
      </p:sp>
      <p:sp>
        <p:nvSpPr>
          <p:cNvPr id="126" name="Google Shape;126;p12"/>
          <p:cNvSpPr txBox="1"/>
          <p:nvPr/>
        </p:nvSpPr>
        <p:spPr>
          <a:xfrm>
            <a:off x="324643" y="1281907"/>
            <a:ext cx="8494713" cy="313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Características dos dispositivos em redes LLN. Escassez de recursos: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Processamento local de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1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Agregação de dados flexível e adaptativa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73288" marR="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400" b="0" i="1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173288" marR="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400" b="0" i="1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Tolerância à falha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b9a4e391c_0_32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Estrutura</a:t>
            </a:r>
            <a:endParaRPr/>
          </a:p>
        </p:txBody>
      </p:sp>
      <p:pic>
        <p:nvPicPr>
          <p:cNvPr id="139" name="Google Shape;139;g2fb9a4e391c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850" y="1030950"/>
            <a:ext cx="7150101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fb9a4e391c_0_32"/>
          <p:cNvSpPr txBox="1"/>
          <p:nvPr/>
        </p:nvSpPr>
        <p:spPr>
          <a:xfrm>
            <a:off x="2479650" y="1989187"/>
            <a:ext cx="4184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3 - Estrutura do AM, com os quatro campos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bd7e9ade4_0_0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Estrutura</a:t>
            </a:r>
            <a:endParaRPr/>
          </a:p>
        </p:txBody>
      </p:sp>
      <p:pic>
        <p:nvPicPr>
          <p:cNvPr id="146" name="Google Shape;146;g2fbd7e9ade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850" y="1030950"/>
            <a:ext cx="7150101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fbd7e9ade4_0_0"/>
          <p:cNvSpPr txBox="1"/>
          <p:nvPr/>
        </p:nvSpPr>
        <p:spPr>
          <a:xfrm>
            <a:off x="744850" y="2681362"/>
            <a:ext cx="72375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AM ID: Identificação do Agente Móvel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fbd7e9ade4_0_0"/>
          <p:cNvSpPr txBox="1"/>
          <p:nvPr/>
        </p:nvSpPr>
        <p:spPr>
          <a:xfrm>
            <a:off x="2479650" y="1989187"/>
            <a:ext cx="4184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3 - Estrutura do AM, com os quatro campos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bd7e9ade4_0_24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Estrutura</a:t>
            </a:r>
            <a:endParaRPr/>
          </a:p>
        </p:txBody>
      </p:sp>
      <p:pic>
        <p:nvPicPr>
          <p:cNvPr id="154" name="Google Shape;154;g2fbd7e9ade4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850" y="1030950"/>
            <a:ext cx="7150101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fbd7e9ade4_0_24"/>
          <p:cNvSpPr txBox="1"/>
          <p:nvPr/>
        </p:nvSpPr>
        <p:spPr>
          <a:xfrm>
            <a:off x="744850" y="2681362"/>
            <a:ext cx="72375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AM ID: Identificação do Agente Móvel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Itinerário: Contém sequência de dispositivos a serem visitados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fbd7e9ade4_0_24"/>
          <p:cNvSpPr txBox="1"/>
          <p:nvPr/>
        </p:nvSpPr>
        <p:spPr>
          <a:xfrm>
            <a:off x="2479650" y="1989187"/>
            <a:ext cx="4184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3 - Estrutura do AM, com os quatro campos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bd7e9ade4_0_16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Estrutura</a:t>
            </a:r>
            <a:endParaRPr/>
          </a:p>
        </p:txBody>
      </p:sp>
      <p:pic>
        <p:nvPicPr>
          <p:cNvPr id="162" name="Google Shape;162;g2fbd7e9ade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850" y="1030950"/>
            <a:ext cx="7150101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fbd7e9ade4_0_16"/>
          <p:cNvSpPr txBox="1"/>
          <p:nvPr/>
        </p:nvSpPr>
        <p:spPr>
          <a:xfrm>
            <a:off x="744850" y="2681362"/>
            <a:ext cx="72375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AM ID: Identificação do Agente Móvel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Itinerário: Contém sequência de dispositivos a serem visitados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Payload: Dados são armazenados após processados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fbd7e9ade4_0_16"/>
          <p:cNvSpPr txBox="1"/>
          <p:nvPr/>
        </p:nvSpPr>
        <p:spPr>
          <a:xfrm>
            <a:off x="2479650" y="1989187"/>
            <a:ext cx="4184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3 - Estrutura do AM, com os quatro campos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bd7e9ade4_0_8"/>
          <p:cNvSpPr txBox="1">
            <a:spLocks noGrp="1"/>
          </p:cNvSpPr>
          <p:nvPr>
            <p:ph type="title"/>
          </p:nvPr>
        </p:nvSpPr>
        <p:spPr>
          <a:xfrm>
            <a:off x="459600" y="1218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Agentes Móveis - Estrutura</a:t>
            </a:r>
            <a:endParaRPr/>
          </a:p>
        </p:txBody>
      </p:sp>
      <p:pic>
        <p:nvPicPr>
          <p:cNvPr id="170" name="Google Shape;170;g2fbd7e9ade4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850" y="1030950"/>
            <a:ext cx="7150101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fbd7e9ade4_0_8"/>
          <p:cNvSpPr txBox="1"/>
          <p:nvPr/>
        </p:nvSpPr>
        <p:spPr>
          <a:xfrm>
            <a:off x="744850" y="2681362"/>
            <a:ext cx="72375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AM ID: Identificação do Agente Móvel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Itinerário: Contém sequência de dispositivos a serem visitados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Payload: Dados são armazenados após processados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Código de processamento: Instruções para execução das tarefas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fbd7e9ade4_0_8"/>
          <p:cNvSpPr txBox="1"/>
          <p:nvPr/>
        </p:nvSpPr>
        <p:spPr>
          <a:xfrm>
            <a:off x="2479650" y="1989187"/>
            <a:ext cx="4184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3 - Estrutura do AM, com os quatro campos 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b9a4e391c_0_62"/>
          <p:cNvSpPr txBox="1">
            <a:spLocks noGrp="1"/>
          </p:cNvSpPr>
          <p:nvPr>
            <p:ph type="title"/>
          </p:nvPr>
        </p:nvSpPr>
        <p:spPr>
          <a:xfrm>
            <a:off x="497950" y="207928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Atualização do Cache em redes IoT</a:t>
            </a:r>
            <a:endParaRPr/>
          </a:p>
        </p:txBody>
      </p:sp>
      <p:sp>
        <p:nvSpPr>
          <p:cNvPr id="191" name="Google Shape;191;g2fb9a4e391c_0_62"/>
          <p:cNvSpPr txBox="1"/>
          <p:nvPr/>
        </p:nvSpPr>
        <p:spPr>
          <a:xfrm>
            <a:off x="943000" y="1098175"/>
            <a:ext cx="6762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1027112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Estratégias para atualização do Cache: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Reativo e Proativo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Distribuído vs Centralizado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 cooperativo vs não cooperativo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Cache codificado vs não codificado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324650" y="1281905"/>
            <a:ext cx="8494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Custo do cache na borda da rede: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3" marR="0" lvl="0" indent="-339725" algn="l" rtl="0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16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Dados de interesse podem não representar o estado real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title"/>
          </p:nvPr>
        </p:nvSpPr>
        <p:spPr>
          <a:xfrm>
            <a:off x="497950" y="207928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Atualização do Cache em redes IoT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bd7e9ade4_0_53"/>
          <p:cNvSpPr txBox="1"/>
          <p:nvPr/>
        </p:nvSpPr>
        <p:spPr>
          <a:xfrm>
            <a:off x="324650" y="1281905"/>
            <a:ext cx="8494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2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Custo do cache na borda da rede: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339725" algn="l" rtl="0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Dados de interesse podem não representar o estado real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fbd7e9ade4_0_53"/>
          <p:cNvSpPr txBox="1"/>
          <p:nvPr/>
        </p:nvSpPr>
        <p:spPr>
          <a:xfrm>
            <a:off x="685525" y="2390700"/>
            <a:ext cx="2278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341312" marR="0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434343"/>
                </a:solidFill>
                <a:latin typeface="Arial Narrow"/>
                <a:sym typeface="Arial Narrow"/>
              </a:rPr>
              <a:t>Trade-off: </a:t>
            </a:r>
            <a:endParaRPr sz="1600" dirty="0">
              <a:solidFill>
                <a:srgbClr val="434343"/>
              </a:solidFill>
              <a:latin typeface="Arial Narrow"/>
            </a:endParaRPr>
          </a:p>
        </p:txBody>
      </p:sp>
      <p:sp>
        <p:nvSpPr>
          <p:cNvPr id="204" name="Google Shape;204;g2fbd7e9ade4_0_53"/>
          <p:cNvSpPr/>
          <p:nvPr/>
        </p:nvSpPr>
        <p:spPr>
          <a:xfrm>
            <a:off x="1388025" y="3301525"/>
            <a:ext cx="2737500" cy="86190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Menor consumo energético</a:t>
            </a:r>
            <a:endParaRPr sz="16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endParaRPr sz="16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Menor atraso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g2fbd7e9ade4_0_53"/>
          <p:cNvSpPr txBox="1"/>
          <p:nvPr/>
        </p:nvSpPr>
        <p:spPr>
          <a:xfrm>
            <a:off x="4351612" y="3539250"/>
            <a:ext cx="11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VS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fbd7e9ade4_0_53"/>
          <p:cNvSpPr/>
          <p:nvPr/>
        </p:nvSpPr>
        <p:spPr>
          <a:xfrm>
            <a:off x="4991075" y="3301525"/>
            <a:ext cx="2737500" cy="86190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Tempo de validade do dado</a:t>
            </a:r>
            <a:endParaRPr sz="16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(Freshness)</a:t>
            </a:r>
            <a:endParaRPr sz="1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g2fbd7e9ade4_0_53"/>
          <p:cNvSpPr txBox="1">
            <a:spLocks noGrp="1"/>
          </p:cNvSpPr>
          <p:nvPr>
            <p:ph type="title"/>
          </p:nvPr>
        </p:nvSpPr>
        <p:spPr>
          <a:xfrm>
            <a:off x="497950" y="207928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Atualização do Cache em redes IoT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Trabalhos Relacionados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9a4e391c_0_8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Principais trabalhos relacionados</a:t>
            </a:r>
            <a:endParaRPr/>
          </a:p>
        </p:txBody>
      </p:sp>
      <p:sp>
        <p:nvSpPr>
          <p:cNvPr id="218" name="Google Shape;218;g2fb9a4e391c_0_80"/>
          <p:cNvSpPr txBox="1"/>
          <p:nvPr/>
        </p:nvSpPr>
        <p:spPr>
          <a:xfrm>
            <a:off x="324643" y="1281907"/>
            <a:ext cx="84948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Mobile agent itinerary planning for WSN data fusion: considering multiple sinks and heterogeneous networks, International Journal of Communication Systems, 2017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Data-driven dynamic active node selection for event localization in IoT applications-a case study of radiation localization, IEEE Access, 2019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Periodic query optimization leveraging popularity-based caching in wireless sensor networks for industrial iot applications, Mobile Networks and Applications, 2015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Proposta Agent-Knap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body" idx="1"/>
          </p:nvPr>
        </p:nvSpPr>
        <p:spPr>
          <a:xfrm>
            <a:off x="459599" y="1009003"/>
            <a:ext cx="8123291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dirty="0"/>
              <a:t>Reduzir o consumo médio de energia em uma rede IoT (</a:t>
            </a:r>
            <a:r>
              <a:rPr lang="pt-BR" dirty="0" err="1"/>
              <a:t>ex</a:t>
            </a:r>
            <a:r>
              <a:rPr lang="pt-BR" dirty="0"/>
              <a:t>: sensores), através do uso combinado do armazenamento de dados em cache e coleta oportunista com Agentes Móveis.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1312" indent="-339725">
              <a:lnSpc>
                <a:spcPct val="100000"/>
              </a:lnSpc>
              <a:buClr>
                <a:srgbClr val="000000"/>
              </a:buClr>
              <a:buNone/>
            </a:pPr>
            <a:r>
              <a:rPr lang="pt-BR" dirty="0">
                <a:solidFill>
                  <a:srgbClr val="000000"/>
                </a:solidFill>
                <a:sym typeface="Arial"/>
              </a:rPr>
              <a:t>	Cenário aplicável:</a:t>
            </a:r>
            <a:endParaRPr dirty="0">
              <a:solidFill>
                <a:srgbClr val="000000"/>
              </a:solidFill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1084262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pt-BR" dirty="0"/>
              <a:t>Roteamento em múltiplos saltos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4262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084262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pt-BR" dirty="0"/>
              <a:t>Dispositivos Fixos</a:t>
            </a:r>
            <a:endParaRPr dirty="0"/>
          </a:p>
          <a:p>
            <a:pPr marL="1084262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084262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</a:pPr>
            <a:r>
              <a:rPr lang="pt-BR" dirty="0"/>
              <a:t>Cache centralizado com estratégia híbrida de atualização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487136cd8_0_11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435" name="Google Shape;435;g22487136cd8_0_115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1312" lvl="0" indent="-339725">
              <a:buSzPts val="1600"/>
            </a:pPr>
            <a:r>
              <a:rPr lang="pt-BR" sz="1600" dirty="0">
                <a:latin typeface="Arial Narrow"/>
                <a:sym typeface="Arial Narrow"/>
              </a:rPr>
              <a:t>Coleta tradicional com agentes móveis sem agregação: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436" name="Google Shape;436;g22487136cd8_0_115"/>
          <p:cNvSpPr/>
          <p:nvPr/>
        </p:nvSpPr>
        <p:spPr>
          <a:xfrm>
            <a:off x="2778650" y="2563687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7" name="Google Shape;437;g22487136cd8_0_115"/>
          <p:cNvSpPr/>
          <p:nvPr/>
        </p:nvSpPr>
        <p:spPr>
          <a:xfrm>
            <a:off x="1205437" y="2563687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8" name="Google Shape;438;g22487136cd8_0_115"/>
          <p:cNvSpPr/>
          <p:nvPr/>
        </p:nvSpPr>
        <p:spPr>
          <a:xfrm>
            <a:off x="4351862" y="2563687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" name="Google Shape;439;g22487136cd8_0_115"/>
          <p:cNvSpPr/>
          <p:nvPr/>
        </p:nvSpPr>
        <p:spPr>
          <a:xfrm>
            <a:off x="5925075" y="2563687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" name="Google Shape;440;g22487136cd8_0_115"/>
          <p:cNvSpPr/>
          <p:nvPr/>
        </p:nvSpPr>
        <p:spPr>
          <a:xfrm>
            <a:off x="7499875" y="2563687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1" name="Google Shape;441;g22487136cd8_0_115"/>
          <p:cNvCxnSpPr/>
          <p:nvPr/>
        </p:nvCxnSpPr>
        <p:spPr>
          <a:xfrm>
            <a:off x="1708675" y="2814512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42" name="Google Shape;442;g22487136cd8_0_115"/>
          <p:cNvCxnSpPr/>
          <p:nvPr/>
        </p:nvCxnSpPr>
        <p:spPr>
          <a:xfrm>
            <a:off x="3283475" y="2814512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43" name="Google Shape;443;g22487136cd8_0_115"/>
          <p:cNvCxnSpPr/>
          <p:nvPr/>
        </p:nvCxnSpPr>
        <p:spPr>
          <a:xfrm>
            <a:off x="4856687" y="2814512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44" name="Google Shape;444;g22487136cd8_0_115"/>
          <p:cNvCxnSpPr/>
          <p:nvPr/>
        </p:nvCxnSpPr>
        <p:spPr>
          <a:xfrm>
            <a:off x="6429900" y="2814512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45" name="Google Shape;445;g22487136cd8_0_115"/>
          <p:cNvSpPr txBox="1"/>
          <p:nvPr/>
        </p:nvSpPr>
        <p:spPr>
          <a:xfrm>
            <a:off x="1795987" y="1771525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2487136cd8_0_115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7" name="Google Shape;447;g22487136cd8_0_115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" name="Google Shape;448;g22487136cd8_0_115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9" name="Google Shape;449;g22487136cd8_0_115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487136cd8_0_18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455" name="Google Shape;455;g22487136cd8_0_187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tradicional com agentes móveis sem agregação: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456" name="Google Shape;456;g22487136cd8_0_187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7" name="Google Shape;457;g22487136cd8_0_187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8" name="Google Shape;458;g22487136cd8_0_187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9" name="Google Shape;459;g22487136cd8_0_187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g22487136cd8_0_187"/>
          <p:cNvSpPr/>
          <p:nvPr/>
        </p:nvSpPr>
        <p:spPr>
          <a:xfrm>
            <a:off x="2779213" y="2563093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g22487136cd8_0_187"/>
          <p:cNvSpPr/>
          <p:nvPr/>
        </p:nvSpPr>
        <p:spPr>
          <a:xfrm>
            <a:off x="1206000" y="2563093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g22487136cd8_0_187"/>
          <p:cNvSpPr/>
          <p:nvPr/>
        </p:nvSpPr>
        <p:spPr>
          <a:xfrm>
            <a:off x="4352425" y="2563093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Google Shape;463;g22487136cd8_0_187"/>
          <p:cNvSpPr/>
          <p:nvPr/>
        </p:nvSpPr>
        <p:spPr>
          <a:xfrm>
            <a:off x="5925638" y="2563093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4" name="Google Shape;464;g22487136cd8_0_187"/>
          <p:cNvSpPr/>
          <p:nvPr/>
        </p:nvSpPr>
        <p:spPr>
          <a:xfrm>
            <a:off x="7500438" y="2563093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65" name="Google Shape;465;g22487136cd8_0_187"/>
          <p:cNvCxnSpPr/>
          <p:nvPr/>
        </p:nvCxnSpPr>
        <p:spPr>
          <a:xfrm>
            <a:off x="1709238" y="2813918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66" name="Google Shape;466;g22487136cd8_0_187"/>
          <p:cNvCxnSpPr/>
          <p:nvPr/>
        </p:nvCxnSpPr>
        <p:spPr>
          <a:xfrm>
            <a:off x="3284038" y="2813918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67" name="Google Shape;467;g22487136cd8_0_187"/>
          <p:cNvCxnSpPr/>
          <p:nvPr/>
        </p:nvCxnSpPr>
        <p:spPr>
          <a:xfrm>
            <a:off x="4857250" y="2813918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68" name="Google Shape;468;g22487136cd8_0_187"/>
          <p:cNvCxnSpPr/>
          <p:nvPr/>
        </p:nvCxnSpPr>
        <p:spPr>
          <a:xfrm>
            <a:off x="6430463" y="2813918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69" name="Google Shape;469;g22487136cd8_0_187"/>
          <p:cNvSpPr txBox="1"/>
          <p:nvPr/>
        </p:nvSpPr>
        <p:spPr>
          <a:xfrm>
            <a:off x="3441200" y="1771200"/>
            <a:ext cx="576300" cy="3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2487136cd8_0_187"/>
          <p:cNvSpPr txBox="1"/>
          <p:nvPr/>
        </p:nvSpPr>
        <p:spPr>
          <a:xfrm>
            <a:off x="3164975" y="1771200"/>
            <a:ext cx="2763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762689" y="1572901"/>
            <a:ext cx="7075200" cy="236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solidFill>
                  <a:schemeClr val="dk1"/>
                </a:solidFill>
              </a:rPr>
              <a:t>Desenvolvimento de sistema inteligente para coleta de dados em redes IoT:</a:t>
            </a:r>
            <a:endParaRPr dirty="0"/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dk1"/>
              </a:solidFill>
            </a:endParaRPr>
          </a:p>
          <a:p>
            <a:pPr lvl="1"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Uso de agentes móveis, associado com uso do cache para viabilizar coleta oportunista de dados. Aumentando eficiência da coleta tradicional com AM.</a:t>
            </a:r>
          </a:p>
          <a:p>
            <a:pPr marL="584200" lvl="1" indent="0">
              <a:lnSpc>
                <a:spcPct val="114999"/>
              </a:lnSpc>
              <a:buNone/>
            </a:pPr>
            <a:endParaRPr lang="pt-BR" dirty="0">
              <a:solidFill>
                <a:schemeClr val="dk1"/>
              </a:solidFill>
            </a:endParaRPr>
          </a:p>
          <a:p>
            <a:pPr lvl="1">
              <a:lnSpc>
                <a:spcPct val="114999"/>
              </a:lnSpc>
            </a:pPr>
            <a:r>
              <a:rPr lang="pt-BR" dirty="0">
                <a:solidFill>
                  <a:schemeClr val="dk1"/>
                </a:solidFill>
              </a:rPr>
              <a:t>Centralizado no gateway: elemento que apresenta mais recursos de CPU, energia e memória.</a:t>
            </a:r>
            <a:endParaRPr lang="pt-BR" dirty="0"/>
          </a:p>
          <a:p>
            <a:pPr marL="1828800" lvl="3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2487136cd8_0_22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476" name="Google Shape;476;g22487136cd8_0_228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7" name="Google Shape;477;g22487136cd8_0_228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8" name="Google Shape;478;g22487136cd8_0_228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g22487136cd8_0_228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Google Shape;480;g22487136cd8_0_228"/>
          <p:cNvSpPr/>
          <p:nvPr/>
        </p:nvSpPr>
        <p:spPr>
          <a:xfrm>
            <a:off x="2779213" y="2563362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g22487136cd8_0_228"/>
          <p:cNvSpPr/>
          <p:nvPr/>
        </p:nvSpPr>
        <p:spPr>
          <a:xfrm>
            <a:off x="1206000" y="2563362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g22487136cd8_0_228"/>
          <p:cNvSpPr/>
          <p:nvPr/>
        </p:nvSpPr>
        <p:spPr>
          <a:xfrm>
            <a:off x="4352425" y="2563362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g22487136cd8_0_228"/>
          <p:cNvSpPr/>
          <p:nvPr/>
        </p:nvSpPr>
        <p:spPr>
          <a:xfrm>
            <a:off x="5925638" y="2563362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4" name="Google Shape;484;g22487136cd8_0_228"/>
          <p:cNvSpPr/>
          <p:nvPr/>
        </p:nvSpPr>
        <p:spPr>
          <a:xfrm>
            <a:off x="7500438" y="2563362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5" name="Google Shape;485;g22487136cd8_0_228"/>
          <p:cNvCxnSpPr/>
          <p:nvPr/>
        </p:nvCxnSpPr>
        <p:spPr>
          <a:xfrm>
            <a:off x="1709238" y="2814187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86" name="Google Shape;486;g22487136cd8_0_228"/>
          <p:cNvCxnSpPr/>
          <p:nvPr/>
        </p:nvCxnSpPr>
        <p:spPr>
          <a:xfrm>
            <a:off x="3284038" y="2814187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87" name="Google Shape;487;g22487136cd8_0_228"/>
          <p:cNvCxnSpPr/>
          <p:nvPr/>
        </p:nvCxnSpPr>
        <p:spPr>
          <a:xfrm>
            <a:off x="4857250" y="2814187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88" name="Google Shape;488;g22487136cd8_0_228"/>
          <p:cNvCxnSpPr/>
          <p:nvPr/>
        </p:nvCxnSpPr>
        <p:spPr>
          <a:xfrm>
            <a:off x="6430463" y="2814187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89" name="Google Shape;489;g22487136cd8_0_228"/>
          <p:cNvSpPr txBox="1"/>
          <p:nvPr/>
        </p:nvSpPr>
        <p:spPr>
          <a:xfrm>
            <a:off x="5168400" y="1771200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2487136cd8_0_228"/>
          <p:cNvSpPr txBox="1"/>
          <p:nvPr/>
        </p:nvSpPr>
        <p:spPr>
          <a:xfrm>
            <a:off x="4892175" y="1771200"/>
            <a:ext cx="276300" cy="36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1" name="Google Shape;491;g22487136cd8_0_228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tradicional com agentes móveis sem agregação: </a:t>
            </a:r>
            <a:endParaRPr sz="1600" dirty="0">
              <a:latin typeface="Arial Narrow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487136cd8_0_27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497" name="Google Shape;497;g22487136cd8_0_279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tradicional com agentes móveis sem agregação: </a:t>
            </a:r>
            <a:endParaRPr lang="pt-BR" sz="1600" dirty="0">
              <a:latin typeface="Arial Narrow"/>
              <a:sym typeface="Tahoma"/>
            </a:endParaRPr>
          </a:p>
        </p:txBody>
      </p:sp>
      <p:sp>
        <p:nvSpPr>
          <p:cNvPr id="498" name="Google Shape;498;g22487136cd8_0_279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9" name="Google Shape;499;g22487136cd8_0_279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0" name="Google Shape;500;g22487136cd8_0_279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1" name="Google Shape;501;g22487136cd8_0_279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2" name="Google Shape;502;g22487136cd8_0_279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3" name="Google Shape;503;g22487136cd8_0_279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4" name="Google Shape;504;g22487136cd8_0_279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5" name="Google Shape;505;g22487136cd8_0_279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6" name="Google Shape;506;g22487136cd8_0_279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07" name="Google Shape;507;g22487136cd8_0_279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8" name="Google Shape;508;g22487136cd8_0_279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9" name="Google Shape;509;g22487136cd8_0_279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10" name="Google Shape;510;g22487136cd8_0_279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11" name="Google Shape;511;g22487136cd8_0_279"/>
          <p:cNvSpPr txBox="1"/>
          <p:nvPr/>
        </p:nvSpPr>
        <p:spPr>
          <a:xfrm>
            <a:off x="6901950" y="1771200"/>
            <a:ext cx="574800" cy="3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2487136cd8_0_279"/>
          <p:cNvSpPr txBox="1"/>
          <p:nvPr/>
        </p:nvSpPr>
        <p:spPr>
          <a:xfrm>
            <a:off x="6624138" y="1771200"/>
            <a:ext cx="2778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3" name="Google Shape;513;g22487136cd8_0_279"/>
          <p:cNvSpPr txBox="1"/>
          <p:nvPr/>
        </p:nvSpPr>
        <p:spPr>
          <a:xfrm>
            <a:off x="6347913" y="1771200"/>
            <a:ext cx="2763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487136cd8_0_31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519" name="Google Shape;519;g22487136cd8_0_311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tradicional com agentes móveis sem agregação: </a:t>
            </a:r>
            <a:endParaRPr lang="pt-BR" sz="1600" dirty="0">
              <a:latin typeface="Arial Narrow"/>
              <a:sym typeface="Tahoma"/>
            </a:endParaRPr>
          </a:p>
        </p:txBody>
      </p:sp>
      <p:sp>
        <p:nvSpPr>
          <p:cNvPr id="520" name="Google Shape;520;g22487136cd8_0_311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1" name="Google Shape;521;g22487136cd8_0_311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2" name="Google Shape;522;g22487136cd8_0_311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3" name="Google Shape;523;g22487136cd8_0_311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4" name="Google Shape;524;g22487136cd8_0_311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5" name="Google Shape;525;g22487136cd8_0_311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6" name="Google Shape;526;g22487136cd8_0_311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7" name="Google Shape;527;g22487136cd8_0_311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8" name="Google Shape;528;g22487136cd8_0_311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29" name="Google Shape;529;g22487136cd8_0_311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0" name="Google Shape;530;g22487136cd8_0_311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1" name="Google Shape;531;g22487136cd8_0_311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2" name="Google Shape;532;g22487136cd8_0_311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33" name="Google Shape;533;g22487136cd8_0_311"/>
          <p:cNvSpPr txBox="1"/>
          <p:nvPr/>
        </p:nvSpPr>
        <p:spPr>
          <a:xfrm>
            <a:off x="6901950" y="1771200"/>
            <a:ext cx="574800" cy="3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2487136cd8_0_311"/>
          <p:cNvSpPr txBox="1"/>
          <p:nvPr/>
        </p:nvSpPr>
        <p:spPr>
          <a:xfrm>
            <a:off x="6624138" y="1771200"/>
            <a:ext cx="2778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5" name="Google Shape;535;g22487136cd8_0_311"/>
          <p:cNvSpPr txBox="1"/>
          <p:nvPr/>
        </p:nvSpPr>
        <p:spPr>
          <a:xfrm>
            <a:off x="6347913" y="1771200"/>
            <a:ext cx="2763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6" name="Google Shape;536;g22487136cd8_0_311"/>
          <p:cNvSpPr txBox="1"/>
          <p:nvPr/>
        </p:nvSpPr>
        <p:spPr>
          <a:xfrm>
            <a:off x="3604250" y="4095750"/>
            <a:ext cx="1926600" cy="503100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ahoma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Dados ignorados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g22487136cd8_0_311"/>
          <p:cNvCxnSpPr/>
          <p:nvPr/>
        </p:nvCxnSpPr>
        <p:spPr>
          <a:xfrm rot="10800000">
            <a:off x="1835100" y="3078149"/>
            <a:ext cx="2736900" cy="101760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8" name="Google Shape;538;g22487136cd8_0_311"/>
          <p:cNvCxnSpPr/>
          <p:nvPr/>
        </p:nvCxnSpPr>
        <p:spPr>
          <a:xfrm rot="10800000">
            <a:off x="4572000" y="3171750"/>
            <a:ext cx="0" cy="92400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9" name="Google Shape;539;g22487136cd8_0_311"/>
          <p:cNvCxnSpPr/>
          <p:nvPr/>
        </p:nvCxnSpPr>
        <p:spPr>
          <a:xfrm rot="10800000" flipH="1">
            <a:off x="4572000" y="3078149"/>
            <a:ext cx="2736900" cy="101760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487136cd8_0_33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545" name="Google Shape;545;g22487136cd8_0_336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546" name="Google Shape;546;g22487136cd8_0_336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7" name="Google Shape;547;g22487136cd8_0_336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8" name="Google Shape;548;g22487136cd8_0_336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9" name="Google Shape;549;g22487136cd8_0_336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" name="Google Shape;550;g22487136cd8_0_336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1" name="Google Shape;551;g22487136cd8_0_336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2" name="Google Shape;552;g22487136cd8_0_336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3" name="Google Shape;553;g22487136cd8_0_336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4" name="Google Shape;554;g22487136cd8_0_336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55" name="Google Shape;555;g22487136cd8_0_336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56" name="Google Shape;556;g22487136cd8_0_336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57" name="Google Shape;557;g22487136cd8_0_336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58" name="Google Shape;558;g22487136cd8_0_336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59" name="Google Shape;559;g22487136cd8_0_336"/>
          <p:cNvSpPr txBox="1"/>
          <p:nvPr/>
        </p:nvSpPr>
        <p:spPr>
          <a:xfrm>
            <a:off x="1795987" y="1771525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487136cd8_0_36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565" name="Google Shape;565;g22487136cd8_0_362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pt-BR" sz="1600" dirty="0">
                <a:latin typeface="Arial Narrow"/>
                <a:sym typeface="Arial Narrow"/>
              </a:rPr>
              <a:t>Coleta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566" name="Google Shape;566;g22487136cd8_0_362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7" name="Google Shape;567;g22487136cd8_0_362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8" name="Google Shape;568;g22487136cd8_0_362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9" name="Google Shape;569;g22487136cd8_0_362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0" name="Google Shape;570;g22487136cd8_0_362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1" name="Google Shape;571;g22487136cd8_0_362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2" name="Google Shape;572;g22487136cd8_0_362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3" name="Google Shape;573;g22487136cd8_0_362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4" name="Google Shape;574;g22487136cd8_0_362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75" name="Google Shape;575;g22487136cd8_0_362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76" name="Google Shape;576;g22487136cd8_0_362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77" name="Google Shape;577;g22487136cd8_0_362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78" name="Google Shape;578;g22487136cd8_0_362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79" name="Google Shape;579;g22487136cd8_0_362"/>
          <p:cNvSpPr txBox="1"/>
          <p:nvPr/>
        </p:nvSpPr>
        <p:spPr>
          <a:xfrm>
            <a:off x="3636962" y="1774825"/>
            <a:ext cx="576300" cy="36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2487136cd8_0_362"/>
          <p:cNvSpPr txBox="1"/>
          <p:nvPr/>
        </p:nvSpPr>
        <p:spPr>
          <a:xfrm>
            <a:off x="3360737" y="1774825"/>
            <a:ext cx="276300" cy="369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2487136cd8_0_383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586" name="Google Shape;586;g22487136cd8_0_383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587" name="Google Shape;587;g22487136cd8_0_383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g22487136cd8_0_383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g22487136cd8_0_383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0" name="Google Shape;590;g22487136cd8_0_383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1" name="Google Shape;591;g22487136cd8_0_383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2" name="Google Shape;592;g22487136cd8_0_383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3" name="Google Shape;593;g22487136cd8_0_383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4" name="Google Shape;594;g22487136cd8_0_383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5" name="Google Shape;595;g22487136cd8_0_383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96" name="Google Shape;596;g22487136cd8_0_383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97" name="Google Shape;597;g22487136cd8_0_383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98" name="Google Shape;598;g22487136cd8_0_383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99" name="Google Shape;599;g22487136cd8_0_383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600" name="Google Shape;600;g22487136cd8_0_383"/>
          <p:cNvSpPr txBox="1"/>
          <p:nvPr/>
        </p:nvSpPr>
        <p:spPr>
          <a:xfrm>
            <a:off x="5440362" y="1774556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487136cd8_0_383"/>
          <p:cNvSpPr txBox="1"/>
          <p:nvPr/>
        </p:nvSpPr>
        <p:spPr>
          <a:xfrm>
            <a:off x="5164137" y="1774556"/>
            <a:ext cx="276300" cy="36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2" name="Google Shape;602;g22487136cd8_0_383"/>
          <p:cNvSpPr txBox="1"/>
          <p:nvPr/>
        </p:nvSpPr>
        <p:spPr>
          <a:xfrm>
            <a:off x="4886325" y="1774556"/>
            <a:ext cx="277800" cy="368400"/>
          </a:xfrm>
          <a:prstGeom prst="rect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487136cd8_0_40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608" name="Google Shape;608;g22487136cd8_0_406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609" name="Google Shape;609;g22487136cd8_0_406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0" name="Google Shape;610;g22487136cd8_0_406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1" name="Google Shape;611;g22487136cd8_0_406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2" name="Google Shape;612;g22487136cd8_0_406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3" name="Google Shape;613;g22487136cd8_0_406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4" name="Google Shape;614;g22487136cd8_0_406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5" name="Google Shape;615;g22487136cd8_0_406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6" name="Google Shape;616;g22487136cd8_0_406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7" name="Google Shape;617;g22487136cd8_0_406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18" name="Google Shape;618;g22487136cd8_0_406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19" name="Google Shape;619;g22487136cd8_0_406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20" name="Google Shape;620;g22487136cd8_0_406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21" name="Google Shape;621;g22487136cd8_0_406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622" name="Google Shape;622;g22487136cd8_0_406"/>
          <p:cNvSpPr txBox="1"/>
          <p:nvPr/>
        </p:nvSpPr>
        <p:spPr>
          <a:xfrm>
            <a:off x="5440362" y="1774556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2487136cd8_0_406"/>
          <p:cNvSpPr txBox="1"/>
          <p:nvPr/>
        </p:nvSpPr>
        <p:spPr>
          <a:xfrm>
            <a:off x="5164137" y="1774556"/>
            <a:ext cx="276300" cy="36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4" name="Google Shape;624;g22487136cd8_0_406"/>
          <p:cNvSpPr txBox="1"/>
          <p:nvPr/>
        </p:nvSpPr>
        <p:spPr>
          <a:xfrm>
            <a:off x="4886325" y="1774556"/>
            <a:ext cx="277800" cy="368400"/>
          </a:xfrm>
          <a:prstGeom prst="rect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5" name="Google Shape;625;g22487136cd8_0_406"/>
          <p:cNvSpPr txBox="1"/>
          <p:nvPr/>
        </p:nvSpPr>
        <p:spPr>
          <a:xfrm>
            <a:off x="3157500" y="4095750"/>
            <a:ext cx="2882100" cy="581100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Dado do nó intermediário é coletado de forma oportunista</a:t>
            </a:r>
            <a:endParaRPr sz="16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626" name="Google Shape;626;g22487136cd8_0_406"/>
          <p:cNvCxnSpPr/>
          <p:nvPr/>
        </p:nvCxnSpPr>
        <p:spPr>
          <a:xfrm rot="10800000">
            <a:off x="4572000" y="3171750"/>
            <a:ext cx="0" cy="92400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487136cd8_0_40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Problema </a:t>
            </a:r>
            <a:endParaRPr/>
          </a:p>
        </p:txBody>
      </p:sp>
      <p:sp>
        <p:nvSpPr>
          <p:cNvPr id="608" name="Google Shape;608;g22487136cd8_0_406"/>
          <p:cNvSpPr txBox="1"/>
          <p:nvPr/>
        </p:nvSpPr>
        <p:spPr>
          <a:xfrm>
            <a:off x="513522" y="106784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pt-BR" sz="1600" dirty="0">
                <a:latin typeface="Arial Narrow"/>
                <a:sym typeface="Arial Narrow"/>
              </a:rPr>
              <a:t>Coleta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: </a:t>
            </a:r>
            <a:endParaRPr sz="1600" dirty="0">
              <a:latin typeface="Arial Narrow"/>
              <a:sym typeface="Tahoma"/>
            </a:endParaRPr>
          </a:p>
        </p:txBody>
      </p:sp>
      <p:sp>
        <p:nvSpPr>
          <p:cNvPr id="609" name="Google Shape;609;g22487136cd8_0_406"/>
          <p:cNvSpPr/>
          <p:nvPr/>
        </p:nvSpPr>
        <p:spPr>
          <a:xfrm>
            <a:off x="1139075" y="4020075"/>
            <a:ext cx="231900" cy="23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0" name="Google Shape;610;g22487136cd8_0_406"/>
          <p:cNvSpPr txBox="1"/>
          <p:nvPr/>
        </p:nvSpPr>
        <p:spPr>
          <a:xfrm>
            <a:off x="1467722" y="396831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fonte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1" name="Google Shape;611;g22487136cd8_0_406"/>
          <p:cNvSpPr/>
          <p:nvPr/>
        </p:nvSpPr>
        <p:spPr>
          <a:xfrm>
            <a:off x="1139075" y="4441525"/>
            <a:ext cx="231900" cy="2352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2" name="Google Shape;612;g22487136cd8_0_406"/>
          <p:cNvSpPr txBox="1"/>
          <p:nvPr/>
        </p:nvSpPr>
        <p:spPr>
          <a:xfrm>
            <a:off x="1467722" y="4389766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Nó intermediário</a:t>
            </a: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3" name="Google Shape;613;g22487136cd8_0_406"/>
          <p:cNvSpPr/>
          <p:nvPr/>
        </p:nvSpPr>
        <p:spPr>
          <a:xfrm>
            <a:off x="2779213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4" name="Google Shape;614;g22487136cd8_0_406"/>
          <p:cNvSpPr/>
          <p:nvPr/>
        </p:nvSpPr>
        <p:spPr>
          <a:xfrm>
            <a:off x="1206000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5" name="Google Shape;615;g22487136cd8_0_406"/>
          <p:cNvSpPr/>
          <p:nvPr/>
        </p:nvSpPr>
        <p:spPr>
          <a:xfrm>
            <a:off x="4352425" y="2566968"/>
            <a:ext cx="5049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6" name="Google Shape;616;g22487136cd8_0_406"/>
          <p:cNvSpPr/>
          <p:nvPr/>
        </p:nvSpPr>
        <p:spPr>
          <a:xfrm>
            <a:off x="5925638" y="2566968"/>
            <a:ext cx="504900" cy="503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7" name="Google Shape;617;g22487136cd8_0_406"/>
          <p:cNvSpPr/>
          <p:nvPr/>
        </p:nvSpPr>
        <p:spPr>
          <a:xfrm>
            <a:off x="7500438" y="2566968"/>
            <a:ext cx="503100" cy="5031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18" name="Google Shape;618;g22487136cd8_0_406"/>
          <p:cNvCxnSpPr/>
          <p:nvPr/>
        </p:nvCxnSpPr>
        <p:spPr>
          <a:xfrm>
            <a:off x="1709238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19" name="Google Shape;619;g22487136cd8_0_406"/>
          <p:cNvCxnSpPr/>
          <p:nvPr/>
        </p:nvCxnSpPr>
        <p:spPr>
          <a:xfrm>
            <a:off x="3284038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20" name="Google Shape;620;g22487136cd8_0_406"/>
          <p:cNvCxnSpPr/>
          <p:nvPr/>
        </p:nvCxnSpPr>
        <p:spPr>
          <a:xfrm>
            <a:off x="4857250" y="2817793"/>
            <a:ext cx="10683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621" name="Google Shape;621;g22487136cd8_0_406"/>
          <p:cNvCxnSpPr/>
          <p:nvPr/>
        </p:nvCxnSpPr>
        <p:spPr>
          <a:xfrm>
            <a:off x="6430463" y="2817793"/>
            <a:ext cx="1070100" cy="0"/>
          </a:xfrm>
          <a:prstGeom prst="straightConnector1">
            <a:avLst/>
          </a:prstGeom>
          <a:solidFill>
            <a:srgbClr val="00B8F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622" name="Google Shape;622;g22487136cd8_0_406"/>
          <p:cNvSpPr txBox="1"/>
          <p:nvPr/>
        </p:nvSpPr>
        <p:spPr>
          <a:xfrm>
            <a:off x="6992070" y="1774556"/>
            <a:ext cx="576300" cy="3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2487136cd8_0_406"/>
          <p:cNvSpPr txBox="1"/>
          <p:nvPr/>
        </p:nvSpPr>
        <p:spPr>
          <a:xfrm>
            <a:off x="6715845" y="1774556"/>
            <a:ext cx="276300" cy="36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4" name="Google Shape;624;g22487136cd8_0_406"/>
          <p:cNvSpPr txBox="1"/>
          <p:nvPr/>
        </p:nvSpPr>
        <p:spPr>
          <a:xfrm>
            <a:off x="6438033" y="1774556"/>
            <a:ext cx="277800" cy="368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5" name="Google Shape;625;g22487136cd8_0_406"/>
          <p:cNvSpPr txBox="1"/>
          <p:nvPr/>
        </p:nvSpPr>
        <p:spPr>
          <a:xfrm>
            <a:off x="3157500" y="4095750"/>
            <a:ext cx="2882100" cy="581100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Dado do nó intermediário é coletado de forma oportunista</a:t>
            </a:r>
            <a:endParaRPr sz="16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626" name="Google Shape;626;g22487136cd8_0_406"/>
          <p:cNvCxnSpPr/>
          <p:nvPr/>
        </p:nvCxnSpPr>
        <p:spPr>
          <a:xfrm rot="10800000">
            <a:off x="4572000" y="3171750"/>
            <a:ext cx="0" cy="92400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3" name="Google Shape;624;g22487136cd8_0_406">
            <a:extLst>
              <a:ext uri="{FF2B5EF4-FFF2-40B4-BE49-F238E27FC236}">
                <a16:creationId xmlns:a16="http://schemas.microsoft.com/office/drawing/2014/main" id="{031EB46C-2A28-0C9C-A020-7A21457FB901}"/>
              </a:ext>
            </a:extLst>
          </p:cNvPr>
          <p:cNvSpPr txBox="1"/>
          <p:nvPr/>
        </p:nvSpPr>
        <p:spPr>
          <a:xfrm>
            <a:off x="6160401" y="1774556"/>
            <a:ext cx="277800" cy="368400"/>
          </a:xfrm>
          <a:prstGeom prst="rect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5158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Modos de operação Agent-Knap	</a:t>
            </a:r>
            <a:endParaRPr/>
          </a:p>
        </p:txBody>
      </p:sp>
      <p:sp>
        <p:nvSpPr>
          <p:cNvPr id="632" name="Google Shape;632;p19"/>
          <p:cNvSpPr txBox="1"/>
          <p:nvPr/>
        </p:nvSpPr>
        <p:spPr>
          <a:xfrm>
            <a:off x="842148" y="919464"/>
            <a:ext cx="43119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Coleta </a:t>
            </a:r>
            <a:r>
              <a:rPr lang="pt-BR" sz="1600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 agregação</a:t>
            </a:r>
            <a:endParaRPr sz="1600" b="0" i="0" u="none" strike="noStrike" cap="none" dirty="0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33" name="Google Shape;633;p19"/>
          <p:cNvSpPr txBox="1"/>
          <p:nvPr/>
        </p:nvSpPr>
        <p:spPr>
          <a:xfrm>
            <a:off x="5349598" y="919464"/>
            <a:ext cx="43119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Coleta </a:t>
            </a:r>
            <a:r>
              <a:rPr lang="pt-BR" sz="1600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 agregação</a:t>
            </a:r>
            <a:endParaRPr sz="1600" b="0" i="0" u="none" strike="noStrike" cap="none" dirty="0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34" name="Google Shape;634;p19"/>
          <p:cNvSpPr/>
          <p:nvPr/>
        </p:nvSpPr>
        <p:spPr>
          <a:xfrm>
            <a:off x="4538098" y="1283265"/>
            <a:ext cx="36000" cy="364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305" y="1334941"/>
            <a:ext cx="2808028" cy="3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7863" y="1347320"/>
            <a:ext cx="2718985" cy="304180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9"/>
          <p:cNvSpPr txBox="1"/>
          <p:nvPr/>
        </p:nvSpPr>
        <p:spPr>
          <a:xfrm>
            <a:off x="521384" y="4419359"/>
            <a:ext cx="36978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Coleta Agent-</a:t>
            </a:r>
            <a:r>
              <a:rPr lang="pt-BR" sz="16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Knap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sem agregação dos dados coletados nas fontes de dados</a:t>
            </a:r>
            <a:endParaRPr dirty="0"/>
          </a:p>
        </p:txBody>
      </p:sp>
      <p:sp>
        <p:nvSpPr>
          <p:cNvPr id="638" name="Google Shape;638;p19"/>
          <p:cNvSpPr txBox="1"/>
          <p:nvPr/>
        </p:nvSpPr>
        <p:spPr>
          <a:xfrm>
            <a:off x="4933708" y="4419359"/>
            <a:ext cx="36978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Coleta Agent-Knap com agregação dos dados coletados nas fontes de dados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900041-7CA6-4115-39D7-D23A3C186D35}"/>
              </a:ext>
            </a:extLst>
          </p:cNvPr>
          <p:cNvSpPr/>
          <p:nvPr/>
        </p:nvSpPr>
        <p:spPr>
          <a:xfrm rot="588665">
            <a:off x="3447163" y="2194909"/>
            <a:ext cx="65093" cy="114532"/>
          </a:xfrm>
          <a:prstGeom prst="rect">
            <a:avLst/>
          </a:prstGeom>
          <a:solidFill>
            <a:srgbClr val="FFFF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492b5f72e_0_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Diagrama em blocos Agent-Knap	</a:t>
            </a:r>
            <a:endParaRPr/>
          </a:p>
        </p:txBody>
      </p:sp>
      <p:pic>
        <p:nvPicPr>
          <p:cNvPr id="644" name="Google Shape;644;g22492b5f72e_0_6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58" y="976553"/>
            <a:ext cx="5790771" cy="336266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2492b5f72e_0_6"/>
          <p:cNvSpPr txBox="1"/>
          <p:nvPr/>
        </p:nvSpPr>
        <p:spPr>
          <a:xfrm>
            <a:off x="3110849" y="4515350"/>
            <a:ext cx="3575701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5 – Diagrama em blocos Agent-Knap</a:t>
            </a:r>
            <a:endParaRPr sz="1600" b="0" i="0" u="none" strike="noStrike" cap="none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2495A24-3FD6-F863-4A76-600A15624644}"/>
              </a:ext>
            </a:extLst>
          </p:cNvPr>
          <p:cNvCxnSpPr>
            <a:cxnSpLocks/>
          </p:cNvCxnSpPr>
          <p:nvPr/>
        </p:nvCxnSpPr>
        <p:spPr>
          <a:xfrm flipV="1">
            <a:off x="2978805" y="2921088"/>
            <a:ext cx="0" cy="134195"/>
          </a:xfrm>
          <a:prstGeom prst="straightConnector1">
            <a:avLst/>
          </a:prstGeom>
          <a:ln w="9525">
            <a:solidFill>
              <a:schemeClr val="tx1"/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588AF6-3977-2038-57AD-D325FFD14E40}"/>
              </a:ext>
            </a:extLst>
          </p:cNvPr>
          <p:cNvCxnSpPr>
            <a:cxnSpLocks/>
          </p:cNvCxnSpPr>
          <p:nvPr/>
        </p:nvCxnSpPr>
        <p:spPr>
          <a:xfrm>
            <a:off x="4043963" y="3054761"/>
            <a:ext cx="145655" cy="0"/>
          </a:xfrm>
          <a:prstGeom prst="straightConnector1">
            <a:avLst/>
          </a:prstGeom>
          <a:ln>
            <a:headEnd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C5D9EC6-509D-0312-5896-00714ABF633D}"/>
              </a:ext>
            </a:extLst>
          </p:cNvPr>
          <p:cNvCxnSpPr/>
          <p:nvPr/>
        </p:nvCxnSpPr>
        <p:spPr>
          <a:xfrm>
            <a:off x="2978805" y="3055283"/>
            <a:ext cx="10720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Motivação da Pesquisa</a:t>
            </a:r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075200" cy="2556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solidFill>
                <a:srgbClr val="FF0000"/>
              </a:solidFill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pt-BR" dirty="0">
                <a:solidFill>
                  <a:schemeClr val="dk1"/>
                </a:solidFill>
              </a:rPr>
              <a:t>Internet das Coisas (</a:t>
            </a:r>
            <a:r>
              <a:rPr lang="pt-BR" i="1" dirty="0">
                <a:solidFill>
                  <a:schemeClr val="dk1"/>
                </a:solidFill>
              </a:rPr>
              <a:t>Internet </a:t>
            </a:r>
            <a:r>
              <a:rPr lang="pt-BR" i="1" dirty="0" err="1">
                <a:solidFill>
                  <a:schemeClr val="dk1"/>
                </a:solidFill>
              </a:rPr>
              <a:t>of</a:t>
            </a:r>
            <a:r>
              <a:rPr lang="pt-BR" i="1" dirty="0">
                <a:solidFill>
                  <a:schemeClr val="dk1"/>
                </a:solidFill>
              </a:rPr>
              <a:t> </a:t>
            </a:r>
            <a:r>
              <a:rPr lang="pt-BR" i="1" dirty="0" err="1">
                <a:solidFill>
                  <a:schemeClr val="dk1"/>
                </a:solidFill>
              </a:rPr>
              <a:t>Things</a:t>
            </a:r>
            <a:r>
              <a:rPr lang="pt-BR" dirty="0">
                <a:solidFill>
                  <a:schemeClr val="dk1"/>
                </a:solidFill>
              </a:rPr>
              <a:t> - IoT)</a:t>
            </a:r>
            <a:endParaRPr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□"/>
            </a:pPr>
            <a:r>
              <a:rPr lang="pt-BR" dirty="0">
                <a:solidFill>
                  <a:schemeClr val="dk1"/>
                </a:solidFill>
              </a:rPr>
              <a:t>Bilhões de dispositivos conectados</a:t>
            </a:r>
            <a:endParaRPr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□"/>
            </a:pPr>
            <a:r>
              <a:rPr lang="pt-BR" dirty="0">
                <a:solidFill>
                  <a:schemeClr val="dk1"/>
                </a:solidFill>
              </a:rPr>
              <a:t>Dispositivos com recursos limitados</a:t>
            </a:r>
            <a:endParaRPr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</a:pPr>
            <a:r>
              <a:rPr lang="pt-BR" dirty="0">
                <a:solidFill>
                  <a:schemeClr val="dk1"/>
                </a:solidFill>
              </a:rPr>
              <a:t>Priorizar mecanismo para coleta de dados eficiente</a:t>
            </a:r>
            <a:endParaRPr dirty="0">
              <a:solidFill>
                <a:schemeClr val="dk1"/>
              </a:solidFill>
            </a:endParaRPr>
          </a:p>
          <a:p>
            <a:pPr marL="1828800" lvl="3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pt-BR" dirty="0">
                <a:solidFill>
                  <a:schemeClr val="dk1"/>
                </a:solidFill>
              </a:rPr>
              <a:t>Coleta oportunista de dados</a:t>
            </a:r>
            <a:endParaRPr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□"/>
            </a:pPr>
            <a:r>
              <a:rPr lang="pt-BR" dirty="0">
                <a:solidFill>
                  <a:schemeClr val="dk1"/>
                </a:solidFill>
              </a:rPr>
              <a:t>Uso adequado de mecanismo de cache</a:t>
            </a:r>
            <a:endParaRPr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□"/>
            </a:pPr>
            <a:r>
              <a:rPr lang="pt-BR" dirty="0">
                <a:solidFill>
                  <a:schemeClr val="tx1"/>
                </a:solidFill>
              </a:rPr>
              <a:t>Gerenciamento de </a:t>
            </a:r>
            <a:r>
              <a:rPr lang="pt-BR" dirty="0" err="1">
                <a:solidFill>
                  <a:schemeClr val="tx1"/>
                </a:solidFill>
              </a:rPr>
              <a:t>payload</a:t>
            </a:r>
            <a:r>
              <a:rPr lang="pt-BR" dirty="0">
                <a:solidFill>
                  <a:schemeClr val="tx1"/>
                </a:solidFill>
              </a:rPr>
              <a:t> de agentes móveis para coleta eficiente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Inicialização do Agent-Knap	</a:t>
            </a:r>
            <a:endParaRPr/>
          </a:p>
        </p:txBody>
      </p:sp>
      <p:sp>
        <p:nvSpPr>
          <p:cNvPr id="651" name="Google Shape;651;p71"/>
          <p:cNvSpPr txBox="1"/>
          <p:nvPr/>
        </p:nvSpPr>
        <p:spPr>
          <a:xfrm>
            <a:off x="943000" y="1468223"/>
            <a:ext cx="6762900" cy="280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1027112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dirty="0">
                <a:latin typeface="Arial Narrow"/>
                <a:sym typeface="Arial Narrow"/>
              </a:rPr>
              <a:t>Inteligência do Agent-</a:t>
            </a:r>
            <a:r>
              <a:rPr lang="pt-BR" sz="1600" dirty="0" err="1">
                <a:latin typeface="Arial Narrow"/>
                <a:sym typeface="Arial Narrow"/>
              </a:rPr>
              <a:t>Knap</a:t>
            </a:r>
            <a:r>
              <a:rPr lang="pt-BR" sz="1600" dirty="0">
                <a:latin typeface="Arial Narrow"/>
                <a:sym typeface="Arial Narrow"/>
              </a:rPr>
              <a:t> centralizada no gateway</a:t>
            </a:r>
            <a:endParaRPr sz="1600" dirty="0">
              <a:latin typeface="Arial Narrow"/>
            </a:endParaRPr>
          </a:p>
          <a:p>
            <a:pPr marL="1027112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027112" lvl="1" indent="-285750">
              <a:buClr>
                <a:schemeClr val="dk1"/>
              </a:buClr>
              <a:buSzPts val="2000"/>
              <a:buFont typeface="Arial"/>
              <a:buChar char="■"/>
            </a:pPr>
            <a:r>
              <a:rPr lang="pt-BR" sz="1600" dirty="0">
                <a:latin typeface="Arial Narrow"/>
                <a:sym typeface="Arial Narrow"/>
              </a:rPr>
              <a:t>Dados da inicialização:</a:t>
            </a:r>
            <a:endParaRPr sz="1600" dirty="0">
              <a:latin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Coordenadas geográficas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Identificador único (ID) de cada dispositivo</a:t>
            </a:r>
            <a:endParaRPr dirty="0"/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ID de cada dispositivo vizinho ao alcance de comunicação</a:t>
            </a:r>
            <a:endParaRPr dirty="0"/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Lista com os tipos de conteúdos e alcance</a:t>
            </a:r>
            <a:endParaRPr dirty="0"/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Tamanhos dos conteúdos em Bytes</a:t>
            </a:r>
            <a:endParaRPr dirty="0"/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Nível de energia da bateria</a:t>
            </a: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fced37f4a0_0_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de fontes de dados</a:t>
            </a:r>
            <a:endParaRPr/>
          </a:p>
        </p:txBody>
      </p:sp>
      <p:sp>
        <p:nvSpPr>
          <p:cNvPr id="657" name="Google Shape;657;g2fced37f4a0_0_5"/>
          <p:cNvSpPr txBox="1"/>
          <p:nvPr/>
        </p:nvSpPr>
        <p:spPr>
          <a:xfrm>
            <a:off x="324643" y="1281907"/>
            <a:ext cx="84948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Narrow"/>
              <a:buChar char="■"/>
            </a:pPr>
            <a:r>
              <a:rPr lang="pt-BR" sz="1600" dirty="0">
                <a:latin typeface="Arial Narrow"/>
                <a:sym typeface="Arial Narrow"/>
              </a:rPr>
              <a:t>Processo é dividido em duas partes:</a:t>
            </a:r>
            <a:endParaRPr sz="1600" dirty="0">
              <a:latin typeface="Arial Narrow"/>
              <a:sym typeface="Arial Narrow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Seleção do grupo dos nós fontes: Modelado como problema </a:t>
            </a:r>
            <a:r>
              <a:rPr lang="pt-BR" sz="1600" b="0" i="1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Weighted</a:t>
            </a:r>
            <a:r>
              <a:rPr lang="pt-BR" sz="1600" b="0" i="1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Set Cover</a:t>
            </a:r>
            <a:endParaRPr dirty="0"/>
          </a:p>
          <a:p>
            <a:pPr marL="1716086" marR="0" lvl="2" indent="-2285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716086" marR="0" lvl="2" indent="-330199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 Narrow"/>
              <a:buChar char="□"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Seleção de nós para coleta oportunista: Modelado como problema 0-1 </a:t>
            </a:r>
            <a:r>
              <a:rPr lang="pt-BR" sz="1600" b="0" i="1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Knapsack</a:t>
            </a:r>
            <a:endParaRPr sz="16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1312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FF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  <p:pic>
        <p:nvPicPr>
          <p:cNvPr id="663" name="Google Shape;663;p72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099" y="1033396"/>
            <a:ext cx="5418525" cy="393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75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3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099" y="1033396"/>
            <a:ext cx="5418525" cy="39317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3"/>
          <p:cNvSpPr txBox="1"/>
          <p:nvPr/>
        </p:nvSpPr>
        <p:spPr>
          <a:xfrm>
            <a:off x="3426593" y="1453416"/>
            <a:ext cx="2829828" cy="752574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Weigthed Set Cover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70" name="Google Shape;670;p73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  <p:pic>
        <p:nvPicPr>
          <p:cNvPr id="2" name="Google Shape;685;p75">
            <a:extLst>
              <a:ext uri="{FF2B5EF4-FFF2-40B4-BE49-F238E27FC236}">
                <a16:creationId xmlns:a16="http://schemas.microsoft.com/office/drawing/2014/main" id="{57EF0355-1B95-B01F-617E-AFB9AF2014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4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099" y="1033396"/>
            <a:ext cx="5418525" cy="393173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/>
        </p:nvSpPr>
        <p:spPr>
          <a:xfrm>
            <a:off x="3426593" y="1453416"/>
            <a:ext cx="2829828" cy="752574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Weigthed Set Cover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3330341" y="3473116"/>
            <a:ext cx="2926080" cy="91600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78" name="Google Shape;678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4229" y="3473117"/>
            <a:ext cx="2314555" cy="62685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4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  <p:pic>
        <p:nvPicPr>
          <p:cNvPr id="2" name="Google Shape;685;p75">
            <a:extLst>
              <a:ext uri="{FF2B5EF4-FFF2-40B4-BE49-F238E27FC236}">
                <a16:creationId xmlns:a16="http://schemas.microsoft.com/office/drawing/2014/main" id="{716A3FF6-7D3A-4250-CE61-0C4677D51F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76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6"/>
          <p:cNvSpPr/>
          <p:nvPr/>
        </p:nvSpPr>
        <p:spPr>
          <a:xfrm>
            <a:off x="1841004" y="264735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6"/>
          <p:cNvSpPr/>
          <p:nvPr/>
        </p:nvSpPr>
        <p:spPr>
          <a:xfrm>
            <a:off x="2019540" y="95190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6"/>
          <p:cNvSpPr/>
          <p:nvPr/>
        </p:nvSpPr>
        <p:spPr>
          <a:xfrm>
            <a:off x="5844846" y="100310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6"/>
          <p:cNvSpPr/>
          <p:nvPr/>
        </p:nvSpPr>
        <p:spPr>
          <a:xfrm>
            <a:off x="4855784" y="231775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/>
          <p:nvPr/>
        </p:nvSpPr>
        <p:spPr>
          <a:xfrm>
            <a:off x="6980198" y="2061927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6"/>
          <p:cNvSpPr/>
          <p:nvPr/>
        </p:nvSpPr>
        <p:spPr>
          <a:xfrm>
            <a:off x="5959921" y="3409463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6"/>
          <p:cNvSpPr/>
          <p:nvPr/>
        </p:nvSpPr>
        <p:spPr>
          <a:xfrm>
            <a:off x="2955229" y="371586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6"/>
          <p:cNvSpPr/>
          <p:nvPr/>
        </p:nvSpPr>
        <p:spPr>
          <a:xfrm>
            <a:off x="3126879" y="199134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6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7" descr="Padrão do plano de fund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7"/>
          <p:cNvSpPr/>
          <p:nvPr/>
        </p:nvSpPr>
        <p:spPr>
          <a:xfrm>
            <a:off x="3309328" y="199143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7"/>
          <p:cNvSpPr/>
          <p:nvPr/>
        </p:nvSpPr>
        <p:spPr>
          <a:xfrm>
            <a:off x="4426288" y="3098249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7"/>
          <p:cNvSpPr/>
          <p:nvPr/>
        </p:nvSpPr>
        <p:spPr>
          <a:xfrm>
            <a:off x="2441879" y="266350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7"/>
          <p:cNvSpPr/>
          <p:nvPr/>
        </p:nvSpPr>
        <p:spPr>
          <a:xfrm>
            <a:off x="1315293" y="1595189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7"/>
          <p:cNvSpPr/>
          <p:nvPr/>
        </p:nvSpPr>
        <p:spPr>
          <a:xfrm>
            <a:off x="4414629" y="642289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7"/>
          <p:cNvSpPr/>
          <p:nvPr/>
        </p:nvSpPr>
        <p:spPr>
          <a:xfrm>
            <a:off x="5531589" y="17491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7"/>
          <p:cNvSpPr/>
          <p:nvPr/>
        </p:nvSpPr>
        <p:spPr>
          <a:xfrm>
            <a:off x="4356882" y="2846479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7"/>
          <p:cNvSpPr/>
          <p:nvPr/>
        </p:nvSpPr>
        <p:spPr>
          <a:xfrm>
            <a:off x="5473842" y="39532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7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8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  <p:pic>
        <p:nvPicPr>
          <p:cNvPr id="722" name="Google Shape;722;p78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8"/>
          <p:cNvSpPr/>
          <p:nvPr/>
        </p:nvSpPr>
        <p:spPr>
          <a:xfrm>
            <a:off x="2479953" y="1316056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8"/>
          <p:cNvSpPr/>
          <p:nvPr/>
        </p:nvSpPr>
        <p:spPr>
          <a:xfrm>
            <a:off x="3606539" y="238437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78"/>
          <p:cNvSpPr/>
          <p:nvPr/>
        </p:nvSpPr>
        <p:spPr>
          <a:xfrm>
            <a:off x="5723671" y="2345962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8"/>
          <p:cNvSpPr/>
          <p:nvPr/>
        </p:nvSpPr>
        <p:spPr>
          <a:xfrm>
            <a:off x="6850256" y="34335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8"/>
          <p:cNvSpPr/>
          <p:nvPr/>
        </p:nvSpPr>
        <p:spPr>
          <a:xfrm>
            <a:off x="2903465" y="2702100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8"/>
          <p:cNvSpPr/>
          <p:nvPr/>
        </p:nvSpPr>
        <p:spPr>
          <a:xfrm>
            <a:off x="4020425" y="3808919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8"/>
          <p:cNvSpPr/>
          <p:nvPr/>
        </p:nvSpPr>
        <p:spPr>
          <a:xfrm>
            <a:off x="5712445" y="323052"/>
            <a:ext cx="2338766" cy="2247900"/>
          </a:xfrm>
          <a:prstGeom prst="ellipse">
            <a:avLst/>
          </a:prstGeom>
          <a:solidFill>
            <a:srgbClr val="FF0000">
              <a:alpha val="784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6839030" y="141062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79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9"/>
          <p:cNvSpPr/>
          <p:nvPr/>
        </p:nvSpPr>
        <p:spPr>
          <a:xfrm>
            <a:off x="4468434" y="1022350"/>
            <a:ext cx="2338766" cy="2247900"/>
          </a:xfrm>
          <a:prstGeom prst="ellipse">
            <a:avLst/>
          </a:prstGeom>
          <a:solidFill>
            <a:srgbClr val="FF0000">
              <a:alpha val="4705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9"/>
          <p:cNvSpPr/>
          <p:nvPr/>
        </p:nvSpPr>
        <p:spPr>
          <a:xfrm>
            <a:off x="4855784" y="2317750"/>
            <a:ext cx="2338766" cy="2247900"/>
          </a:xfrm>
          <a:prstGeom prst="ellipse">
            <a:avLst/>
          </a:prstGeom>
          <a:solidFill>
            <a:srgbClr val="FF0000">
              <a:alpha val="4705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705" y="1436323"/>
            <a:ext cx="3356146" cy="2810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9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9"/>
          <p:cNvSpPr/>
          <p:nvPr/>
        </p:nvSpPr>
        <p:spPr>
          <a:xfrm>
            <a:off x="4031412" y="3785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9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9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9"/>
          <p:cNvSpPr/>
          <p:nvPr/>
        </p:nvSpPr>
        <p:spPr>
          <a:xfrm>
            <a:off x="2722184" y="1009650"/>
            <a:ext cx="2338766" cy="2247900"/>
          </a:xfrm>
          <a:prstGeom prst="ellipse">
            <a:avLst/>
          </a:prstGeom>
          <a:solidFill>
            <a:srgbClr val="FF0000">
              <a:alpha val="4705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9"/>
          <p:cNvSpPr/>
          <p:nvPr/>
        </p:nvSpPr>
        <p:spPr>
          <a:xfrm>
            <a:off x="2919034" y="2705100"/>
            <a:ext cx="2338766" cy="2247900"/>
          </a:xfrm>
          <a:prstGeom prst="ellipse">
            <a:avLst/>
          </a:prstGeom>
          <a:solidFill>
            <a:srgbClr val="FF0000">
              <a:alpha val="4705"/>
            </a:srgbClr>
          </a:solidFill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9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bd7e9ade4_0_115"/>
          <p:cNvSpPr txBox="1">
            <a:spLocks noGrp="1"/>
          </p:cNvSpPr>
          <p:nvPr>
            <p:ph type="title"/>
          </p:nvPr>
        </p:nvSpPr>
        <p:spPr>
          <a:xfrm>
            <a:off x="431600" y="1409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Principais contribuições</a:t>
            </a:r>
            <a:endParaRPr/>
          </a:p>
        </p:txBody>
      </p:sp>
      <p:sp>
        <p:nvSpPr>
          <p:cNvPr id="235" name="Google Shape;235;g2fbd7e9ade4_0_115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com Agent-Knap</a:t>
            </a:r>
            <a:endParaRPr sz="3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g2fbd7e9ade4_0_115" descr="Network"/>
          <p:cNvSpPr/>
          <p:nvPr/>
        </p:nvSpPr>
        <p:spPr>
          <a:xfrm>
            <a:off x="598875" y="1173028"/>
            <a:ext cx="1290600" cy="111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g2fbd7e9ade4_0_115" descr="Link"/>
          <p:cNvSpPr/>
          <p:nvPr/>
        </p:nvSpPr>
        <p:spPr>
          <a:xfrm>
            <a:off x="661900" y="2929200"/>
            <a:ext cx="1056300" cy="116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38" name="Google Shape;238;g2fbd7e9ade4_0_115"/>
          <p:cNvGrpSpPr/>
          <p:nvPr/>
        </p:nvGrpSpPr>
        <p:grpSpPr>
          <a:xfrm>
            <a:off x="2841169" y="791854"/>
            <a:ext cx="6048360" cy="4164183"/>
            <a:chOff x="438067" y="457200"/>
            <a:chExt cx="7506963" cy="5935267"/>
          </a:xfrm>
        </p:grpSpPr>
        <p:sp>
          <p:nvSpPr>
            <p:cNvPr id="239" name="Google Shape;239;g2fbd7e9ade4_0_115"/>
            <p:cNvSpPr/>
            <p:nvPr/>
          </p:nvSpPr>
          <p:spPr>
            <a:xfrm>
              <a:off x="438067" y="618067"/>
              <a:ext cx="7503600" cy="5774400"/>
            </a:xfrm>
            <a:prstGeom prst="rect">
              <a:avLst/>
            </a:prstGeom>
            <a:solidFill>
              <a:srgbClr val="1A3260">
                <a:alpha val="96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g2fbd7e9ade4_0_115"/>
            <p:cNvSpPr/>
            <p:nvPr/>
          </p:nvSpPr>
          <p:spPr>
            <a:xfrm>
              <a:off x="438068" y="457200"/>
              <a:ext cx="3703200" cy="95100"/>
            </a:xfrm>
            <a:prstGeom prst="rect">
              <a:avLst/>
            </a:prstGeom>
            <a:solidFill>
              <a:srgbClr val="1A32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g2fbd7e9ade4_0_115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rgbClr val="4590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7" name="Google Shape;247;g2fbd7e9ade4_0_115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</a:t>
            </a: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 pesquisa</a:t>
            </a:r>
            <a:endParaRPr sz="34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2314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0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0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0"/>
          <p:cNvSpPr/>
          <p:nvPr/>
        </p:nvSpPr>
        <p:spPr>
          <a:xfrm>
            <a:off x="4031412" y="3785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0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0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0"/>
          <p:cNvSpPr txBox="1"/>
          <p:nvPr/>
        </p:nvSpPr>
        <p:spPr>
          <a:xfrm>
            <a:off x="4768850" y="2263973"/>
            <a:ext cx="165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0</a:t>
            </a:r>
            <a:endParaRPr/>
          </a:p>
        </p:txBody>
      </p:sp>
      <p:sp>
        <p:nvSpPr>
          <p:cNvPr id="757" name="Google Shape;757;p80"/>
          <p:cNvSpPr txBox="1"/>
          <p:nvPr/>
        </p:nvSpPr>
        <p:spPr>
          <a:xfrm>
            <a:off x="3886156" y="1850079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0"/>
          <p:cNvSpPr txBox="1"/>
          <p:nvPr/>
        </p:nvSpPr>
        <p:spPr>
          <a:xfrm>
            <a:off x="5836846" y="3018683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0"/>
          <p:cNvSpPr txBox="1"/>
          <p:nvPr/>
        </p:nvSpPr>
        <p:spPr>
          <a:xfrm>
            <a:off x="5691590" y="1842042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0"/>
          <p:cNvSpPr txBox="1"/>
          <p:nvPr/>
        </p:nvSpPr>
        <p:spPr>
          <a:xfrm flipH="1">
            <a:off x="3915376" y="3431368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0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do grupo dos nós fontes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Cálculo do itinerário</a:t>
            </a:r>
            <a:endParaRPr sz="1000"/>
          </a:p>
        </p:txBody>
      </p:sp>
      <p:pic>
        <p:nvPicPr>
          <p:cNvPr id="767" name="Google Shape;76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450" y="1670290"/>
            <a:ext cx="409575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81"/>
          <p:cNvSpPr/>
          <p:nvPr/>
        </p:nvSpPr>
        <p:spPr>
          <a:xfrm rot="-2760000">
            <a:off x="4196556" y="1605997"/>
            <a:ext cx="100013" cy="179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1"/>
          <p:cNvSpPr/>
          <p:nvPr/>
        </p:nvSpPr>
        <p:spPr>
          <a:xfrm rot="-2760000">
            <a:off x="2376488" y="1957628"/>
            <a:ext cx="98425" cy="30067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1"/>
          <p:cNvSpPr/>
          <p:nvPr/>
        </p:nvSpPr>
        <p:spPr>
          <a:xfrm rot="-4680000">
            <a:off x="2382044" y="3247472"/>
            <a:ext cx="109537" cy="21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1"/>
          <p:cNvSpPr/>
          <p:nvPr/>
        </p:nvSpPr>
        <p:spPr>
          <a:xfrm rot="-8220000">
            <a:off x="4192588" y="2983153"/>
            <a:ext cx="109537" cy="1776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1"/>
          <p:cNvSpPr/>
          <p:nvPr/>
        </p:nvSpPr>
        <p:spPr>
          <a:xfrm rot="-6240000">
            <a:off x="3060700" y="1857615"/>
            <a:ext cx="109538" cy="3563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1"/>
          <p:cNvSpPr/>
          <p:nvPr/>
        </p:nvSpPr>
        <p:spPr>
          <a:xfrm rot="10800000">
            <a:off x="3506788" y="1924290"/>
            <a:ext cx="109537" cy="2568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/>
          <p:nvPr/>
        </p:nvSpPr>
        <p:spPr>
          <a:xfrm rot="6180000">
            <a:off x="3067050" y="979728"/>
            <a:ext cx="96837" cy="35829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1"/>
          <p:cNvSpPr/>
          <p:nvPr/>
        </p:nvSpPr>
        <p:spPr>
          <a:xfrm rot="2700000">
            <a:off x="2354263" y="1460740"/>
            <a:ext cx="96837" cy="2995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1"/>
          <p:cNvSpPr/>
          <p:nvPr/>
        </p:nvSpPr>
        <p:spPr>
          <a:xfrm rot="4620000">
            <a:off x="2344737" y="1024178"/>
            <a:ext cx="100013" cy="2135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1243013" y="2456103"/>
            <a:ext cx="100012" cy="1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 rot="-2760000">
            <a:off x="4808538" y="3187940"/>
            <a:ext cx="52387" cy="492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1"/>
          <p:cNvSpPr/>
          <p:nvPr/>
        </p:nvSpPr>
        <p:spPr>
          <a:xfrm rot="-2760000">
            <a:off x="4810125" y="3146666"/>
            <a:ext cx="52387" cy="492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1"/>
          <p:cNvSpPr/>
          <p:nvPr/>
        </p:nvSpPr>
        <p:spPr>
          <a:xfrm rot="-2760000">
            <a:off x="3382963" y="1835390"/>
            <a:ext cx="52387" cy="492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1"/>
          <p:cNvSpPr/>
          <p:nvPr/>
        </p:nvSpPr>
        <p:spPr>
          <a:xfrm rot="-2760000">
            <a:off x="3497263" y="3037127"/>
            <a:ext cx="52388" cy="492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1"/>
          <p:cNvSpPr/>
          <p:nvPr/>
        </p:nvSpPr>
        <p:spPr>
          <a:xfrm rot="-2760000">
            <a:off x="1379538" y="2352915"/>
            <a:ext cx="50800" cy="5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1"/>
          <p:cNvSpPr/>
          <p:nvPr/>
        </p:nvSpPr>
        <p:spPr>
          <a:xfrm rot="-2760000">
            <a:off x="1362075" y="2359266"/>
            <a:ext cx="52387" cy="492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1"/>
          <p:cNvSpPr/>
          <p:nvPr/>
        </p:nvSpPr>
        <p:spPr>
          <a:xfrm rot="-2760000">
            <a:off x="1248569" y="2455309"/>
            <a:ext cx="52388" cy="5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1"/>
          <p:cNvSpPr/>
          <p:nvPr/>
        </p:nvSpPr>
        <p:spPr>
          <a:xfrm rot="-2760000">
            <a:off x="1393032" y="4034871"/>
            <a:ext cx="50800" cy="492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1"/>
          <p:cNvSpPr/>
          <p:nvPr/>
        </p:nvSpPr>
        <p:spPr>
          <a:xfrm rot="-2760000">
            <a:off x="1383506" y="4071384"/>
            <a:ext cx="52388" cy="44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1"/>
          <p:cNvSpPr/>
          <p:nvPr/>
        </p:nvSpPr>
        <p:spPr>
          <a:xfrm rot="-2760000">
            <a:off x="1385888" y="4029315"/>
            <a:ext cx="52388" cy="46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1"/>
          <p:cNvSpPr/>
          <p:nvPr/>
        </p:nvSpPr>
        <p:spPr>
          <a:xfrm rot="-2760000">
            <a:off x="3468688" y="4486515"/>
            <a:ext cx="52388" cy="46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1"/>
          <p:cNvSpPr/>
          <p:nvPr/>
        </p:nvSpPr>
        <p:spPr>
          <a:xfrm rot="-2760000">
            <a:off x="3435350" y="4535728"/>
            <a:ext cx="52387" cy="46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81"/>
          <p:cNvSpPr/>
          <p:nvPr/>
        </p:nvSpPr>
        <p:spPr>
          <a:xfrm rot="-2760000">
            <a:off x="3617913" y="4475403"/>
            <a:ext cx="52387" cy="46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1"/>
          <p:cNvSpPr/>
          <p:nvPr/>
        </p:nvSpPr>
        <p:spPr>
          <a:xfrm rot="-2760000">
            <a:off x="3546475" y="4442065"/>
            <a:ext cx="52388" cy="46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1"/>
          <p:cNvSpPr/>
          <p:nvPr/>
        </p:nvSpPr>
        <p:spPr>
          <a:xfrm>
            <a:off x="381001" y="1003754"/>
            <a:ext cx="4251758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pt-BR" sz="1600" dirty="0">
                <a:latin typeface="Arial Narrow"/>
                <a:sym typeface="Century Schoolbook"/>
              </a:rPr>
              <a:t>Exemplo de cálculo do itinerário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" name="Google Shape;798;p82"/>
          <p:cNvGraphicFramePr/>
          <p:nvPr/>
        </p:nvGraphicFramePr>
        <p:xfrm>
          <a:off x="6224612" y="1186786"/>
          <a:ext cx="1752600" cy="3862475"/>
        </p:xfrm>
        <a:graphic>
          <a:graphicData uri="http://schemas.openxmlformats.org/drawingml/2006/table">
            <a:tbl>
              <a:tblPr>
                <a:noFill/>
                <a:tableStyleId>{407EA601-8607-482B-8FC8-B08D2CD2D1BC}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Nó A</a:t>
                      </a:r>
                      <a:endParaRPr/>
                    </a:p>
                  </a:txBody>
                  <a:tcPr marL="91450" marR="91450" marT="4877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Nó B</a:t>
                      </a:r>
                      <a:endParaRPr/>
                    </a:p>
                  </a:txBody>
                  <a:tcPr marL="91450" marR="91450" marT="4877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Custo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99" name="Google Shape;79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774" y="1670290"/>
            <a:ext cx="409575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2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Cálculo do itinerário</a:t>
            </a:r>
            <a:endParaRPr sz="1000"/>
          </a:p>
        </p:txBody>
      </p:sp>
      <p:sp>
        <p:nvSpPr>
          <p:cNvPr id="2" name="Google Shape;792;p81">
            <a:extLst>
              <a:ext uri="{FF2B5EF4-FFF2-40B4-BE49-F238E27FC236}">
                <a16:creationId xmlns:a16="http://schemas.microsoft.com/office/drawing/2014/main" id="{1204BF29-1396-1FE5-96E3-5EE5465BD00E}"/>
              </a:ext>
            </a:extLst>
          </p:cNvPr>
          <p:cNvSpPr/>
          <p:nvPr/>
        </p:nvSpPr>
        <p:spPr>
          <a:xfrm>
            <a:off x="381001" y="1003754"/>
            <a:ext cx="4251758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pt-BR" sz="1600" dirty="0">
                <a:latin typeface="Arial Narrow"/>
                <a:sym typeface="Century Schoolbook"/>
              </a:rPr>
              <a:t>Exemplo de cálculo do itinerário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438" y="1670290"/>
            <a:ext cx="4095750" cy="307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7" name="Google Shape;807;p83"/>
          <p:cNvGraphicFramePr/>
          <p:nvPr/>
        </p:nvGraphicFramePr>
        <p:xfrm>
          <a:off x="6224612" y="1186786"/>
          <a:ext cx="1752600" cy="3862475"/>
        </p:xfrm>
        <a:graphic>
          <a:graphicData uri="http://schemas.openxmlformats.org/drawingml/2006/table">
            <a:tbl>
              <a:tblPr>
                <a:noFill/>
                <a:tableStyleId>{407EA601-8607-482B-8FC8-B08D2CD2D1BC}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Nó A</a:t>
                      </a:r>
                      <a:endParaRPr/>
                    </a:p>
                  </a:txBody>
                  <a:tcPr marL="91450" marR="91450" marT="4877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Nó B</a:t>
                      </a:r>
                      <a:endParaRPr/>
                    </a:p>
                  </a:txBody>
                  <a:tcPr marL="91450" marR="91450" marT="4877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Custo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8250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08" name="Google Shape;808;p83"/>
          <p:cNvSpPr/>
          <p:nvPr/>
        </p:nvSpPr>
        <p:spPr>
          <a:xfrm>
            <a:off x="1699760" y="2237922"/>
            <a:ext cx="2352675" cy="2016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3"/>
          <p:cNvSpPr/>
          <p:nvPr/>
        </p:nvSpPr>
        <p:spPr>
          <a:xfrm>
            <a:off x="1971222" y="2274435"/>
            <a:ext cx="2081213" cy="790575"/>
          </a:xfrm>
          <a:prstGeom prst="curvedDownArrow">
            <a:avLst>
              <a:gd name="adj1" fmla="val 25046"/>
              <a:gd name="adj2" fmla="val 50103"/>
              <a:gd name="adj3" fmla="val 25000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3"/>
          <p:cNvSpPr/>
          <p:nvPr/>
        </p:nvSpPr>
        <p:spPr>
          <a:xfrm rot="10800000">
            <a:off x="1877560" y="3336472"/>
            <a:ext cx="2081212" cy="792163"/>
          </a:xfrm>
          <a:prstGeom prst="curvedDownArrow">
            <a:avLst>
              <a:gd name="adj1" fmla="val 24995"/>
              <a:gd name="adj2" fmla="val 50003"/>
              <a:gd name="adj3" fmla="val 25000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3"/>
          <p:cNvSpPr/>
          <p:nvPr/>
        </p:nvSpPr>
        <p:spPr>
          <a:xfrm>
            <a:off x="2145847" y="2923722"/>
            <a:ext cx="1698625" cy="3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1" u="none" strike="noStrike" cap="none">
                <a:solidFill>
                  <a:srgbClr val="009973"/>
                </a:solidFill>
                <a:latin typeface="Tahoma"/>
                <a:ea typeface="Tahoma"/>
                <a:cs typeface="Tahoma"/>
                <a:sym typeface="Tahoma"/>
              </a:rPr>
              <a:t>Christofides</a:t>
            </a:r>
            <a:endParaRPr sz="2000" b="0" i="1" u="none" strike="noStrike" cap="none">
              <a:solidFill>
                <a:srgbClr val="00997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2" name="Google Shape;812;p83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Cálculo do itinerário</a:t>
            </a:r>
            <a:endParaRPr sz="1000"/>
          </a:p>
        </p:txBody>
      </p:sp>
      <p:sp>
        <p:nvSpPr>
          <p:cNvPr id="2" name="Google Shape;792;p81">
            <a:extLst>
              <a:ext uri="{FF2B5EF4-FFF2-40B4-BE49-F238E27FC236}">
                <a16:creationId xmlns:a16="http://schemas.microsoft.com/office/drawing/2014/main" id="{F776A0F3-989A-302C-9D1C-BBC170A47377}"/>
              </a:ext>
            </a:extLst>
          </p:cNvPr>
          <p:cNvSpPr/>
          <p:nvPr/>
        </p:nvSpPr>
        <p:spPr>
          <a:xfrm>
            <a:off x="381001" y="1003754"/>
            <a:ext cx="4251758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pt-BR" sz="1600" dirty="0">
                <a:latin typeface="Arial Narrow"/>
                <a:sym typeface="Century Schoolbook"/>
              </a:rPr>
              <a:t>Exemplo de cálculo do itinerário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848" y="1670290"/>
            <a:ext cx="4095750" cy="3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398" y="1670290"/>
            <a:ext cx="4038602" cy="30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84"/>
          <p:cNvGrpSpPr/>
          <p:nvPr/>
        </p:nvGrpSpPr>
        <p:grpSpPr>
          <a:xfrm>
            <a:off x="4621068" y="1083709"/>
            <a:ext cx="4308475" cy="522287"/>
            <a:chOff x="2292350" y="5021503"/>
            <a:chExt cx="4308475" cy="522287"/>
          </a:xfrm>
        </p:grpSpPr>
        <p:sp>
          <p:nvSpPr>
            <p:cNvPr id="821" name="Google Shape;821;p84"/>
            <p:cNvSpPr/>
            <p:nvPr/>
          </p:nvSpPr>
          <p:spPr>
            <a:xfrm>
              <a:off x="2292350" y="5021503"/>
              <a:ext cx="4308475" cy="522287"/>
            </a:xfrm>
            <a:prstGeom prst="rect">
              <a:avLst/>
            </a:prstGeom>
            <a:solidFill>
              <a:srgbClr val="47FFD1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4"/>
            <p:cNvSpPr/>
            <p:nvPr/>
          </p:nvSpPr>
          <p:spPr>
            <a:xfrm>
              <a:off x="2325688" y="5070715"/>
              <a:ext cx="1831975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Itinerário (I): 0 </a:t>
              </a:r>
              <a:endParaRPr/>
            </a:p>
          </p:txBody>
        </p:sp>
        <p:cxnSp>
          <p:nvCxnSpPr>
            <p:cNvPr id="823" name="Google Shape;823;p84"/>
            <p:cNvCxnSpPr/>
            <p:nvPr/>
          </p:nvCxnSpPr>
          <p:spPr>
            <a:xfrm>
              <a:off x="4013200" y="5256453"/>
              <a:ext cx="287338" cy="1587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24" name="Google Shape;824;p84"/>
            <p:cNvSpPr/>
            <p:nvPr/>
          </p:nvSpPr>
          <p:spPr>
            <a:xfrm>
              <a:off x="4276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1</a:t>
              </a:r>
              <a:endParaRPr/>
            </a:p>
          </p:txBody>
        </p:sp>
        <p:cxnSp>
          <p:nvCxnSpPr>
            <p:cNvPr id="825" name="Google Shape;825;p84"/>
            <p:cNvCxnSpPr/>
            <p:nvPr/>
          </p:nvCxnSpPr>
          <p:spPr>
            <a:xfrm>
              <a:off x="46069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26" name="Google Shape;826;p84"/>
            <p:cNvSpPr/>
            <p:nvPr/>
          </p:nvSpPr>
          <p:spPr>
            <a:xfrm>
              <a:off x="479901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4</a:t>
              </a:r>
              <a:endParaRPr/>
            </a:p>
          </p:txBody>
        </p:sp>
        <p:cxnSp>
          <p:nvCxnSpPr>
            <p:cNvPr id="827" name="Google Shape;827;p84"/>
            <p:cNvCxnSpPr/>
            <p:nvPr/>
          </p:nvCxnSpPr>
          <p:spPr>
            <a:xfrm>
              <a:off x="51022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28" name="Google Shape;828;p84"/>
            <p:cNvSpPr/>
            <p:nvPr/>
          </p:nvSpPr>
          <p:spPr>
            <a:xfrm>
              <a:off x="5329238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2</a:t>
              </a:r>
              <a:endParaRPr/>
            </a:p>
          </p:txBody>
        </p:sp>
        <p:cxnSp>
          <p:nvCxnSpPr>
            <p:cNvPr id="829" name="Google Shape;829;p84"/>
            <p:cNvCxnSpPr/>
            <p:nvPr/>
          </p:nvCxnSpPr>
          <p:spPr>
            <a:xfrm>
              <a:off x="5618163" y="5251690"/>
              <a:ext cx="217487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30" name="Google Shape;830;p84"/>
            <p:cNvSpPr/>
            <p:nvPr/>
          </p:nvSpPr>
          <p:spPr>
            <a:xfrm>
              <a:off x="5800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3</a:t>
              </a:r>
              <a:endParaRPr/>
            </a:p>
          </p:txBody>
        </p:sp>
        <p:cxnSp>
          <p:nvCxnSpPr>
            <p:cNvPr id="831" name="Google Shape;831;p84"/>
            <p:cNvCxnSpPr/>
            <p:nvPr/>
          </p:nvCxnSpPr>
          <p:spPr>
            <a:xfrm>
              <a:off x="6108700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32" name="Google Shape;832;p84"/>
            <p:cNvSpPr/>
            <p:nvPr/>
          </p:nvSpPr>
          <p:spPr>
            <a:xfrm>
              <a:off x="629126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0</a:t>
              </a:r>
              <a:endParaRPr/>
            </a:p>
          </p:txBody>
        </p:sp>
      </p:grpSp>
      <p:sp>
        <p:nvSpPr>
          <p:cNvPr id="833" name="Google Shape;833;p84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Cálculo do itinerário</a:t>
            </a:r>
            <a:endParaRPr sz="1000"/>
          </a:p>
        </p:txBody>
      </p:sp>
      <p:sp>
        <p:nvSpPr>
          <p:cNvPr id="2" name="Google Shape;792;p81">
            <a:extLst>
              <a:ext uri="{FF2B5EF4-FFF2-40B4-BE49-F238E27FC236}">
                <a16:creationId xmlns:a16="http://schemas.microsoft.com/office/drawing/2014/main" id="{9DB6C976-1281-4DBB-5451-3706A0AB6259}"/>
              </a:ext>
            </a:extLst>
          </p:cNvPr>
          <p:cNvSpPr/>
          <p:nvPr/>
        </p:nvSpPr>
        <p:spPr>
          <a:xfrm>
            <a:off x="381001" y="1003754"/>
            <a:ext cx="4251758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pt-BR" sz="1600" dirty="0">
                <a:latin typeface="Arial Narrow"/>
                <a:sym typeface="Century Schoolbook"/>
              </a:rPr>
              <a:t>Exemplo de cálculo do itinerário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629" y="1452008"/>
            <a:ext cx="4659652" cy="354602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5"/>
          <p:cNvSpPr/>
          <p:nvPr/>
        </p:nvSpPr>
        <p:spPr>
          <a:xfrm>
            <a:off x="2072217" y="2441047"/>
            <a:ext cx="2081213" cy="790575"/>
          </a:xfrm>
          <a:prstGeom prst="curvedDownArrow">
            <a:avLst>
              <a:gd name="adj1" fmla="val 25046"/>
              <a:gd name="adj2" fmla="val 50103"/>
              <a:gd name="adj3" fmla="val 25000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5"/>
          <p:cNvSpPr/>
          <p:nvPr/>
        </p:nvSpPr>
        <p:spPr>
          <a:xfrm rot="10800000">
            <a:off x="1978555" y="3503084"/>
            <a:ext cx="2081212" cy="792163"/>
          </a:xfrm>
          <a:prstGeom prst="curvedDownArrow">
            <a:avLst>
              <a:gd name="adj1" fmla="val 24995"/>
              <a:gd name="adj2" fmla="val 50003"/>
              <a:gd name="adj3" fmla="val 25000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5"/>
          <p:cNvSpPr/>
          <p:nvPr/>
        </p:nvSpPr>
        <p:spPr>
          <a:xfrm>
            <a:off x="2516717" y="3090334"/>
            <a:ext cx="1157288" cy="3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1" u="none" strike="noStrike" cap="none">
                <a:solidFill>
                  <a:srgbClr val="009973"/>
                </a:solidFill>
                <a:latin typeface="Tahoma"/>
                <a:ea typeface="Tahoma"/>
                <a:cs typeface="Tahoma"/>
                <a:sym typeface="Tahoma"/>
              </a:rPr>
              <a:t>Dijkstra</a:t>
            </a:r>
            <a:endParaRPr/>
          </a:p>
        </p:txBody>
      </p:sp>
      <p:grpSp>
        <p:nvGrpSpPr>
          <p:cNvPr id="843" name="Google Shape;843;p85"/>
          <p:cNvGrpSpPr/>
          <p:nvPr/>
        </p:nvGrpSpPr>
        <p:grpSpPr>
          <a:xfrm>
            <a:off x="4719900" y="1820308"/>
            <a:ext cx="4308475" cy="522287"/>
            <a:chOff x="2292350" y="5021503"/>
            <a:chExt cx="4308475" cy="522287"/>
          </a:xfrm>
        </p:grpSpPr>
        <p:sp>
          <p:nvSpPr>
            <p:cNvPr id="844" name="Google Shape;844;p85"/>
            <p:cNvSpPr/>
            <p:nvPr/>
          </p:nvSpPr>
          <p:spPr>
            <a:xfrm>
              <a:off x="2292350" y="5021503"/>
              <a:ext cx="4308475" cy="522287"/>
            </a:xfrm>
            <a:prstGeom prst="rect">
              <a:avLst/>
            </a:prstGeom>
            <a:solidFill>
              <a:srgbClr val="47FFD1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5"/>
            <p:cNvSpPr/>
            <p:nvPr/>
          </p:nvSpPr>
          <p:spPr>
            <a:xfrm>
              <a:off x="2325688" y="5070715"/>
              <a:ext cx="1831975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Itinerário (I): 0 </a:t>
              </a:r>
              <a:endParaRPr/>
            </a:p>
          </p:txBody>
        </p:sp>
        <p:cxnSp>
          <p:nvCxnSpPr>
            <p:cNvPr id="846" name="Google Shape;846;p85"/>
            <p:cNvCxnSpPr/>
            <p:nvPr/>
          </p:nvCxnSpPr>
          <p:spPr>
            <a:xfrm>
              <a:off x="4013200" y="5256453"/>
              <a:ext cx="287338" cy="1587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47" name="Google Shape;847;p85"/>
            <p:cNvSpPr/>
            <p:nvPr/>
          </p:nvSpPr>
          <p:spPr>
            <a:xfrm>
              <a:off x="4276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1</a:t>
              </a:r>
              <a:endParaRPr/>
            </a:p>
          </p:txBody>
        </p:sp>
        <p:cxnSp>
          <p:nvCxnSpPr>
            <p:cNvPr id="848" name="Google Shape;848;p85"/>
            <p:cNvCxnSpPr/>
            <p:nvPr/>
          </p:nvCxnSpPr>
          <p:spPr>
            <a:xfrm>
              <a:off x="46069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49" name="Google Shape;849;p85"/>
            <p:cNvSpPr/>
            <p:nvPr/>
          </p:nvSpPr>
          <p:spPr>
            <a:xfrm>
              <a:off x="479901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4</a:t>
              </a:r>
              <a:endParaRPr/>
            </a:p>
          </p:txBody>
        </p:sp>
        <p:cxnSp>
          <p:nvCxnSpPr>
            <p:cNvPr id="850" name="Google Shape;850;p85"/>
            <p:cNvCxnSpPr/>
            <p:nvPr/>
          </p:nvCxnSpPr>
          <p:spPr>
            <a:xfrm>
              <a:off x="51022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51" name="Google Shape;851;p85"/>
            <p:cNvSpPr/>
            <p:nvPr/>
          </p:nvSpPr>
          <p:spPr>
            <a:xfrm>
              <a:off x="5329238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2</a:t>
              </a:r>
              <a:endParaRPr/>
            </a:p>
          </p:txBody>
        </p:sp>
        <p:cxnSp>
          <p:nvCxnSpPr>
            <p:cNvPr id="852" name="Google Shape;852;p85"/>
            <p:cNvCxnSpPr/>
            <p:nvPr/>
          </p:nvCxnSpPr>
          <p:spPr>
            <a:xfrm>
              <a:off x="5618163" y="5251690"/>
              <a:ext cx="217487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53" name="Google Shape;853;p85"/>
            <p:cNvSpPr/>
            <p:nvPr/>
          </p:nvSpPr>
          <p:spPr>
            <a:xfrm>
              <a:off x="5800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3</a:t>
              </a:r>
              <a:endParaRPr/>
            </a:p>
          </p:txBody>
        </p:sp>
        <p:cxnSp>
          <p:nvCxnSpPr>
            <p:cNvPr id="854" name="Google Shape;854;p85"/>
            <p:cNvCxnSpPr/>
            <p:nvPr/>
          </p:nvCxnSpPr>
          <p:spPr>
            <a:xfrm>
              <a:off x="6108700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55" name="Google Shape;855;p85"/>
            <p:cNvSpPr/>
            <p:nvPr/>
          </p:nvSpPr>
          <p:spPr>
            <a:xfrm>
              <a:off x="629126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0</a:t>
              </a:r>
              <a:endParaRPr/>
            </a:p>
          </p:txBody>
        </p:sp>
      </p:grpSp>
      <p:sp>
        <p:nvSpPr>
          <p:cNvPr id="856" name="Google Shape;856;p8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Cálculo do itinerário</a:t>
            </a:r>
            <a:endParaRPr sz="1000"/>
          </a:p>
        </p:txBody>
      </p:sp>
      <p:sp>
        <p:nvSpPr>
          <p:cNvPr id="2" name="Google Shape;792;p81">
            <a:extLst>
              <a:ext uri="{FF2B5EF4-FFF2-40B4-BE49-F238E27FC236}">
                <a16:creationId xmlns:a16="http://schemas.microsoft.com/office/drawing/2014/main" id="{E95E70BA-B32D-ED2A-3627-0E835B4AABFD}"/>
              </a:ext>
            </a:extLst>
          </p:cNvPr>
          <p:cNvSpPr/>
          <p:nvPr/>
        </p:nvSpPr>
        <p:spPr>
          <a:xfrm>
            <a:off x="381001" y="1003754"/>
            <a:ext cx="4251758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pt-BR" sz="1600" dirty="0">
                <a:latin typeface="Arial Narrow"/>
                <a:sym typeface="Century Schoolbook"/>
              </a:rPr>
              <a:t>Exemplo de cálculo do itinerário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6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de fontes de dados</a:t>
            </a:r>
            <a:endParaRPr/>
          </a:p>
        </p:txBody>
      </p:sp>
      <p:sp>
        <p:nvSpPr>
          <p:cNvPr id="863" name="Google Shape;863;p86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6"/>
          <p:cNvSpPr/>
          <p:nvPr/>
        </p:nvSpPr>
        <p:spPr>
          <a:xfrm>
            <a:off x="4031412" y="3785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6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6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86"/>
          <p:cNvSpPr txBox="1"/>
          <p:nvPr/>
        </p:nvSpPr>
        <p:spPr>
          <a:xfrm>
            <a:off x="4768850" y="2263973"/>
            <a:ext cx="165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0</a:t>
            </a:r>
            <a:endParaRPr/>
          </a:p>
        </p:txBody>
      </p:sp>
      <p:sp>
        <p:nvSpPr>
          <p:cNvPr id="868" name="Google Shape;868;p86"/>
          <p:cNvSpPr txBox="1"/>
          <p:nvPr/>
        </p:nvSpPr>
        <p:spPr>
          <a:xfrm>
            <a:off x="3886156" y="1850079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86"/>
          <p:cNvSpPr txBox="1"/>
          <p:nvPr/>
        </p:nvSpPr>
        <p:spPr>
          <a:xfrm>
            <a:off x="5836846" y="3018683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6"/>
          <p:cNvSpPr txBox="1"/>
          <p:nvPr/>
        </p:nvSpPr>
        <p:spPr>
          <a:xfrm>
            <a:off x="5691590" y="1842042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6"/>
          <p:cNvSpPr txBox="1"/>
          <p:nvPr/>
        </p:nvSpPr>
        <p:spPr>
          <a:xfrm flipH="1">
            <a:off x="3915376" y="3431368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86"/>
          <p:cNvGrpSpPr/>
          <p:nvPr/>
        </p:nvGrpSpPr>
        <p:grpSpPr>
          <a:xfrm>
            <a:off x="205786" y="4441962"/>
            <a:ext cx="4308475" cy="522287"/>
            <a:chOff x="2292350" y="5021503"/>
            <a:chExt cx="4308475" cy="522287"/>
          </a:xfrm>
        </p:grpSpPr>
        <p:sp>
          <p:nvSpPr>
            <p:cNvPr id="873" name="Google Shape;873;p86"/>
            <p:cNvSpPr/>
            <p:nvPr/>
          </p:nvSpPr>
          <p:spPr>
            <a:xfrm>
              <a:off x="2292350" y="5021503"/>
              <a:ext cx="4308475" cy="522287"/>
            </a:xfrm>
            <a:prstGeom prst="rect">
              <a:avLst/>
            </a:prstGeom>
            <a:solidFill>
              <a:srgbClr val="47FFD1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6"/>
            <p:cNvSpPr/>
            <p:nvPr/>
          </p:nvSpPr>
          <p:spPr>
            <a:xfrm>
              <a:off x="2325688" y="5070715"/>
              <a:ext cx="1831975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Itinerário (I): 0 </a:t>
              </a:r>
              <a:endParaRPr/>
            </a:p>
          </p:txBody>
        </p:sp>
        <p:cxnSp>
          <p:nvCxnSpPr>
            <p:cNvPr id="875" name="Google Shape;875;p86"/>
            <p:cNvCxnSpPr/>
            <p:nvPr/>
          </p:nvCxnSpPr>
          <p:spPr>
            <a:xfrm>
              <a:off x="4013200" y="5256453"/>
              <a:ext cx="287338" cy="1587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76" name="Google Shape;876;p86"/>
            <p:cNvSpPr/>
            <p:nvPr/>
          </p:nvSpPr>
          <p:spPr>
            <a:xfrm>
              <a:off x="4276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1</a:t>
              </a:r>
              <a:endParaRPr/>
            </a:p>
          </p:txBody>
        </p:sp>
        <p:cxnSp>
          <p:nvCxnSpPr>
            <p:cNvPr id="877" name="Google Shape;877;p86"/>
            <p:cNvCxnSpPr/>
            <p:nvPr/>
          </p:nvCxnSpPr>
          <p:spPr>
            <a:xfrm>
              <a:off x="46069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78" name="Google Shape;878;p86"/>
            <p:cNvSpPr/>
            <p:nvPr/>
          </p:nvSpPr>
          <p:spPr>
            <a:xfrm>
              <a:off x="479901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4</a:t>
              </a:r>
              <a:endParaRPr/>
            </a:p>
          </p:txBody>
        </p:sp>
        <p:cxnSp>
          <p:nvCxnSpPr>
            <p:cNvPr id="879" name="Google Shape;879;p86"/>
            <p:cNvCxnSpPr/>
            <p:nvPr/>
          </p:nvCxnSpPr>
          <p:spPr>
            <a:xfrm>
              <a:off x="51022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80" name="Google Shape;880;p86"/>
            <p:cNvSpPr/>
            <p:nvPr/>
          </p:nvSpPr>
          <p:spPr>
            <a:xfrm>
              <a:off x="5329238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2</a:t>
              </a:r>
              <a:endParaRPr/>
            </a:p>
          </p:txBody>
        </p:sp>
        <p:cxnSp>
          <p:nvCxnSpPr>
            <p:cNvPr id="881" name="Google Shape;881;p86"/>
            <p:cNvCxnSpPr/>
            <p:nvPr/>
          </p:nvCxnSpPr>
          <p:spPr>
            <a:xfrm>
              <a:off x="5618163" y="5251690"/>
              <a:ext cx="217487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82" name="Google Shape;882;p86"/>
            <p:cNvSpPr/>
            <p:nvPr/>
          </p:nvSpPr>
          <p:spPr>
            <a:xfrm>
              <a:off x="5800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3</a:t>
              </a:r>
              <a:endParaRPr/>
            </a:p>
          </p:txBody>
        </p:sp>
        <p:cxnSp>
          <p:nvCxnSpPr>
            <p:cNvPr id="883" name="Google Shape;883;p86"/>
            <p:cNvCxnSpPr/>
            <p:nvPr/>
          </p:nvCxnSpPr>
          <p:spPr>
            <a:xfrm>
              <a:off x="6108700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884" name="Google Shape;884;p86"/>
            <p:cNvSpPr/>
            <p:nvPr/>
          </p:nvSpPr>
          <p:spPr>
            <a:xfrm>
              <a:off x="629126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0</a:t>
              </a:r>
              <a:endParaRPr/>
            </a:p>
          </p:txBody>
        </p:sp>
      </p:grpSp>
      <p:cxnSp>
        <p:nvCxnSpPr>
          <p:cNvPr id="885" name="Google Shape;885;p86"/>
          <p:cNvCxnSpPr/>
          <p:nvPr/>
        </p:nvCxnSpPr>
        <p:spPr>
          <a:xfrm rot="10800000">
            <a:off x="4588934" y="2387600"/>
            <a:ext cx="196850" cy="1841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6" name="Google Shape;886;p86"/>
          <p:cNvCxnSpPr/>
          <p:nvPr/>
        </p:nvCxnSpPr>
        <p:spPr>
          <a:xfrm rot="10800000">
            <a:off x="4410670" y="2130804"/>
            <a:ext cx="111816" cy="13316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86"/>
          <p:cNvCxnSpPr/>
          <p:nvPr/>
        </p:nvCxnSpPr>
        <p:spPr>
          <a:xfrm flipH="1">
            <a:off x="3956651" y="2090802"/>
            <a:ext cx="352470" cy="4000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8" name="Google Shape;888;p86"/>
          <p:cNvCxnSpPr/>
          <p:nvPr/>
        </p:nvCxnSpPr>
        <p:spPr>
          <a:xfrm>
            <a:off x="3861790" y="2263973"/>
            <a:ext cx="9007" cy="46289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9" name="Google Shape;889;p86"/>
          <p:cNvCxnSpPr/>
          <p:nvPr/>
        </p:nvCxnSpPr>
        <p:spPr>
          <a:xfrm>
            <a:off x="3877149" y="2941122"/>
            <a:ext cx="154263" cy="79802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0" name="Google Shape;890;p86"/>
          <p:cNvCxnSpPr/>
          <p:nvPr/>
        </p:nvCxnSpPr>
        <p:spPr>
          <a:xfrm rot="10800000" flipH="1">
            <a:off x="4150985" y="3739145"/>
            <a:ext cx="617865" cy="5366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1" name="Google Shape;891;p86"/>
          <p:cNvCxnSpPr/>
          <p:nvPr/>
        </p:nvCxnSpPr>
        <p:spPr>
          <a:xfrm rot="10800000" flipH="1">
            <a:off x="4933950" y="3656194"/>
            <a:ext cx="331831" cy="5987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2" name="Google Shape;892;p86"/>
          <p:cNvCxnSpPr/>
          <p:nvPr/>
        </p:nvCxnSpPr>
        <p:spPr>
          <a:xfrm rot="10800000" flipH="1">
            <a:off x="5422555" y="3497133"/>
            <a:ext cx="480224" cy="15906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3" name="Google Shape;893;p86"/>
          <p:cNvCxnSpPr/>
          <p:nvPr/>
        </p:nvCxnSpPr>
        <p:spPr>
          <a:xfrm rot="10800000" flipH="1">
            <a:off x="6089157" y="3003550"/>
            <a:ext cx="131726" cy="33658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4" name="Google Shape;894;p86"/>
          <p:cNvCxnSpPr/>
          <p:nvPr/>
        </p:nvCxnSpPr>
        <p:spPr>
          <a:xfrm rot="10800000">
            <a:off x="6251123" y="2689552"/>
            <a:ext cx="0" cy="17006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5" name="Google Shape;895;p86"/>
          <p:cNvCxnSpPr/>
          <p:nvPr/>
        </p:nvCxnSpPr>
        <p:spPr>
          <a:xfrm rot="10800000">
            <a:off x="5731023" y="2197388"/>
            <a:ext cx="478343" cy="32163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6" name="Google Shape;896;p86"/>
          <p:cNvCxnSpPr/>
          <p:nvPr/>
        </p:nvCxnSpPr>
        <p:spPr>
          <a:xfrm flipH="1">
            <a:off x="5453436" y="2208837"/>
            <a:ext cx="102813" cy="17876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7" name="Google Shape;897;p86"/>
          <p:cNvCxnSpPr/>
          <p:nvPr/>
        </p:nvCxnSpPr>
        <p:spPr>
          <a:xfrm flipH="1">
            <a:off x="5155545" y="2504638"/>
            <a:ext cx="220473" cy="16114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87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7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de fontes de dados</a:t>
            </a:r>
            <a:endParaRPr/>
          </a:p>
        </p:txBody>
      </p:sp>
      <p:sp>
        <p:nvSpPr>
          <p:cNvPr id="904" name="Google Shape;904;p87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7"/>
          <p:cNvSpPr/>
          <p:nvPr/>
        </p:nvSpPr>
        <p:spPr>
          <a:xfrm>
            <a:off x="4031412" y="3785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7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7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7"/>
          <p:cNvSpPr txBox="1"/>
          <p:nvPr/>
        </p:nvSpPr>
        <p:spPr>
          <a:xfrm>
            <a:off x="4768850" y="2263973"/>
            <a:ext cx="165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0</a:t>
            </a:r>
            <a:endParaRPr/>
          </a:p>
        </p:txBody>
      </p:sp>
      <p:sp>
        <p:nvSpPr>
          <p:cNvPr id="909" name="Google Shape;909;p87"/>
          <p:cNvSpPr txBox="1"/>
          <p:nvPr/>
        </p:nvSpPr>
        <p:spPr>
          <a:xfrm>
            <a:off x="3886156" y="1850079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7"/>
          <p:cNvSpPr txBox="1"/>
          <p:nvPr/>
        </p:nvSpPr>
        <p:spPr>
          <a:xfrm>
            <a:off x="5836846" y="3018683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7"/>
          <p:cNvSpPr txBox="1"/>
          <p:nvPr/>
        </p:nvSpPr>
        <p:spPr>
          <a:xfrm>
            <a:off x="5691590" y="1842042"/>
            <a:ext cx="2905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7"/>
          <p:cNvSpPr txBox="1"/>
          <p:nvPr/>
        </p:nvSpPr>
        <p:spPr>
          <a:xfrm flipH="1">
            <a:off x="3915376" y="3431368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87"/>
          <p:cNvGrpSpPr/>
          <p:nvPr/>
        </p:nvGrpSpPr>
        <p:grpSpPr>
          <a:xfrm>
            <a:off x="205786" y="4441962"/>
            <a:ext cx="4308475" cy="522287"/>
            <a:chOff x="2292350" y="5021503"/>
            <a:chExt cx="4308475" cy="522287"/>
          </a:xfrm>
        </p:grpSpPr>
        <p:sp>
          <p:nvSpPr>
            <p:cNvPr id="914" name="Google Shape;914;p87"/>
            <p:cNvSpPr/>
            <p:nvPr/>
          </p:nvSpPr>
          <p:spPr>
            <a:xfrm>
              <a:off x="2292350" y="5021503"/>
              <a:ext cx="4308475" cy="522287"/>
            </a:xfrm>
            <a:prstGeom prst="rect">
              <a:avLst/>
            </a:prstGeom>
            <a:solidFill>
              <a:srgbClr val="47FFD1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7"/>
            <p:cNvSpPr/>
            <p:nvPr/>
          </p:nvSpPr>
          <p:spPr>
            <a:xfrm>
              <a:off x="2325688" y="5070715"/>
              <a:ext cx="1831975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Itinerário (I): 0 </a:t>
              </a:r>
              <a:endParaRPr/>
            </a:p>
          </p:txBody>
        </p:sp>
        <p:cxnSp>
          <p:nvCxnSpPr>
            <p:cNvPr id="916" name="Google Shape;916;p87"/>
            <p:cNvCxnSpPr/>
            <p:nvPr/>
          </p:nvCxnSpPr>
          <p:spPr>
            <a:xfrm>
              <a:off x="4013200" y="5256453"/>
              <a:ext cx="287338" cy="1587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17" name="Google Shape;917;p87"/>
            <p:cNvSpPr/>
            <p:nvPr/>
          </p:nvSpPr>
          <p:spPr>
            <a:xfrm>
              <a:off x="4276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1</a:t>
              </a:r>
              <a:endParaRPr/>
            </a:p>
          </p:txBody>
        </p:sp>
        <p:cxnSp>
          <p:nvCxnSpPr>
            <p:cNvPr id="918" name="Google Shape;918;p87"/>
            <p:cNvCxnSpPr/>
            <p:nvPr/>
          </p:nvCxnSpPr>
          <p:spPr>
            <a:xfrm>
              <a:off x="46069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19" name="Google Shape;919;p87"/>
            <p:cNvSpPr/>
            <p:nvPr/>
          </p:nvSpPr>
          <p:spPr>
            <a:xfrm>
              <a:off x="479901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4</a:t>
              </a:r>
              <a:endParaRPr/>
            </a:p>
          </p:txBody>
        </p:sp>
        <p:cxnSp>
          <p:nvCxnSpPr>
            <p:cNvPr id="920" name="Google Shape;920;p87"/>
            <p:cNvCxnSpPr/>
            <p:nvPr/>
          </p:nvCxnSpPr>
          <p:spPr>
            <a:xfrm>
              <a:off x="5102225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21" name="Google Shape;921;p87"/>
            <p:cNvSpPr/>
            <p:nvPr/>
          </p:nvSpPr>
          <p:spPr>
            <a:xfrm>
              <a:off x="5329238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2</a:t>
              </a:r>
              <a:endParaRPr/>
            </a:p>
          </p:txBody>
        </p:sp>
        <p:cxnSp>
          <p:nvCxnSpPr>
            <p:cNvPr id="922" name="Google Shape;922;p87"/>
            <p:cNvCxnSpPr/>
            <p:nvPr/>
          </p:nvCxnSpPr>
          <p:spPr>
            <a:xfrm>
              <a:off x="5618163" y="5251690"/>
              <a:ext cx="217487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23" name="Google Shape;923;p87"/>
            <p:cNvSpPr/>
            <p:nvPr/>
          </p:nvSpPr>
          <p:spPr>
            <a:xfrm>
              <a:off x="5800725" y="5062778"/>
              <a:ext cx="306388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3</a:t>
              </a:r>
              <a:endParaRPr/>
            </a:p>
          </p:txBody>
        </p:sp>
        <p:cxnSp>
          <p:nvCxnSpPr>
            <p:cNvPr id="924" name="Google Shape;924;p87"/>
            <p:cNvCxnSpPr/>
            <p:nvPr/>
          </p:nvCxnSpPr>
          <p:spPr>
            <a:xfrm>
              <a:off x="6108700" y="5251690"/>
              <a:ext cx="217488" cy="1588"/>
            </a:xfrm>
            <a:prstGeom prst="straightConnector1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925" name="Google Shape;925;p87"/>
            <p:cNvSpPr/>
            <p:nvPr/>
          </p:nvSpPr>
          <p:spPr>
            <a:xfrm>
              <a:off x="6291263" y="5062778"/>
              <a:ext cx="306387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0</a:t>
              </a:r>
              <a:endParaRPr/>
            </a:p>
          </p:txBody>
        </p:sp>
      </p:grpSp>
      <p:cxnSp>
        <p:nvCxnSpPr>
          <p:cNvPr id="926" name="Google Shape;926;p87"/>
          <p:cNvCxnSpPr/>
          <p:nvPr/>
        </p:nvCxnSpPr>
        <p:spPr>
          <a:xfrm rot="10800000">
            <a:off x="4588934" y="2387600"/>
            <a:ext cx="196850" cy="1841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7" name="Google Shape;927;p87"/>
          <p:cNvCxnSpPr/>
          <p:nvPr/>
        </p:nvCxnSpPr>
        <p:spPr>
          <a:xfrm rot="10800000">
            <a:off x="4410670" y="2130804"/>
            <a:ext cx="111816" cy="13316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8" name="Google Shape;928;p87"/>
          <p:cNvCxnSpPr/>
          <p:nvPr/>
        </p:nvCxnSpPr>
        <p:spPr>
          <a:xfrm flipH="1">
            <a:off x="3956651" y="2090802"/>
            <a:ext cx="352470" cy="4000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9" name="Google Shape;929;p87"/>
          <p:cNvCxnSpPr/>
          <p:nvPr/>
        </p:nvCxnSpPr>
        <p:spPr>
          <a:xfrm>
            <a:off x="3861790" y="2263973"/>
            <a:ext cx="9007" cy="46289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0" name="Google Shape;930;p87"/>
          <p:cNvCxnSpPr/>
          <p:nvPr/>
        </p:nvCxnSpPr>
        <p:spPr>
          <a:xfrm>
            <a:off x="3877149" y="2941122"/>
            <a:ext cx="154263" cy="79802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1" name="Google Shape;931;p87"/>
          <p:cNvCxnSpPr/>
          <p:nvPr/>
        </p:nvCxnSpPr>
        <p:spPr>
          <a:xfrm rot="10800000" flipH="1">
            <a:off x="4150985" y="3739145"/>
            <a:ext cx="617865" cy="5366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2" name="Google Shape;932;p87"/>
          <p:cNvCxnSpPr/>
          <p:nvPr/>
        </p:nvCxnSpPr>
        <p:spPr>
          <a:xfrm rot="10800000" flipH="1">
            <a:off x="4933950" y="3656194"/>
            <a:ext cx="331831" cy="5987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3" name="Google Shape;933;p87"/>
          <p:cNvCxnSpPr/>
          <p:nvPr/>
        </p:nvCxnSpPr>
        <p:spPr>
          <a:xfrm rot="10800000" flipH="1">
            <a:off x="5422555" y="3497133"/>
            <a:ext cx="480224" cy="15906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4" name="Google Shape;934;p87"/>
          <p:cNvCxnSpPr/>
          <p:nvPr/>
        </p:nvCxnSpPr>
        <p:spPr>
          <a:xfrm rot="10800000" flipH="1">
            <a:off x="6089157" y="3003550"/>
            <a:ext cx="131726" cy="33658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5" name="Google Shape;935;p87"/>
          <p:cNvCxnSpPr/>
          <p:nvPr/>
        </p:nvCxnSpPr>
        <p:spPr>
          <a:xfrm rot="10800000">
            <a:off x="6251123" y="2689552"/>
            <a:ext cx="0" cy="17006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6" name="Google Shape;936;p87"/>
          <p:cNvCxnSpPr/>
          <p:nvPr/>
        </p:nvCxnSpPr>
        <p:spPr>
          <a:xfrm rot="10800000">
            <a:off x="5731023" y="2197388"/>
            <a:ext cx="478343" cy="32163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7" name="Google Shape;937;p87"/>
          <p:cNvCxnSpPr/>
          <p:nvPr/>
        </p:nvCxnSpPr>
        <p:spPr>
          <a:xfrm flipH="1">
            <a:off x="5453436" y="2208837"/>
            <a:ext cx="102813" cy="17876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8" name="Google Shape;938;p87"/>
          <p:cNvCxnSpPr/>
          <p:nvPr/>
        </p:nvCxnSpPr>
        <p:spPr>
          <a:xfrm flipH="1">
            <a:off x="5155545" y="2504638"/>
            <a:ext cx="220473" cy="16114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8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sp>
        <p:nvSpPr>
          <p:cNvPr id="944" name="Google Shape;944;p88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0752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Payload</a:t>
            </a:r>
            <a:r>
              <a:rPr lang="pt-BR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em Agent-</a:t>
            </a:r>
            <a:r>
              <a:rPr lang="pt-BR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Knap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37160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0752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 err="1">
                <a:solidFill>
                  <a:srgbClr val="000000"/>
                </a:solidFill>
                <a:ea typeface="Arial"/>
                <a:cs typeface="Arial"/>
              </a:rPr>
              <a:t>Payload</a:t>
            </a:r>
            <a:r>
              <a:rPr lang="pt-BR" dirty="0">
                <a:solidFill>
                  <a:srgbClr val="000000"/>
                </a:solidFill>
                <a:ea typeface="Arial"/>
                <a:cs typeface="Arial"/>
              </a:rPr>
              <a:t> em Agent-</a:t>
            </a:r>
            <a:r>
              <a:rPr lang="pt-BR" dirty="0" err="1">
                <a:solidFill>
                  <a:srgbClr val="000000"/>
                </a:solidFill>
                <a:ea typeface="Arial"/>
                <a:cs typeface="Arial"/>
              </a:rPr>
              <a:t>Knap</a:t>
            </a:r>
            <a:endParaRPr dirty="0">
              <a:solidFill>
                <a:srgbClr val="000000"/>
              </a:solidFill>
              <a:ea typeface="Arial"/>
              <a:cs typeface="Arial"/>
            </a:endParaRPr>
          </a:p>
          <a:p>
            <a:pPr marL="137160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/>
          </a:p>
        </p:txBody>
      </p:sp>
      <p:pic>
        <p:nvPicPr>
          <p:cNvPr id="951" name="Google Shape;9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302" y="1623053"/>
            <a:ext cx="4781307" cy="4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bd7e9ade4_0_115"/>
          <p:cNvSpPr txBox="1">
            <a:spLocks noGrp="1"/>
          </p:cNvSpPr>
          <p:nvPr>
            <p:ph type="title"/>
          </p:nvPr>
        </p:nvSpPr>
        <p:spPr>
          <a:xfrm>
            <a:off x="431600" y="1409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Principais contribuições</a:t>
            </a:r>
            <a:endParaRPr/>
          </a:p>
        </p:txBody>
      </p:sp>
      <p:sp>
        <p:nvSpPr>
          <p:cNvPr id="235" name="Google Shape;235;g2fbd7e9ade4_0_115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com Agent-Knap</a:t>
            </a:r>
            <a:endParaRPr sz="3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g2fbd7e9ade4_0_115" descr="Network"/>
          <p:cNvSpPr/>
          <p:nvPr/>
        </p:nvSpPr>
        <p:spPr>
          <a:xfrm>
            <a:off x="598875" y="1173028"/>
            <a:ext cx="1290600" cy="111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g2fbd7e9ade4_0_115" descr="Link"/>
          <p:cNvSpPr/>
          <p:nvPr/>
        </p:nvSpPr>
        <p:spPr>
          <a:xfrm>
            <a:off x="661900" y="2929200"/>
            <a:ext cx="1056300" cy="116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38" name="Google Shape;238;g2fbd7e9ade4_0_115"/>
          <p:cNvGrpSpPr/>
          <p:nvPr/>
        </p:nvGrpSpPr>
        <p:grpSpPr>
          <a:xfrm>
            <a:off x="2841169" y="791854"/>
            <a:ext cx="6048360" cy="4164183"/>
            <a:chOff x="438067" y="457200"/>
            <a:chExt cx="7506963" cy="5935267"/>
          </a:xfrm>
        </p:grpSpPr>
        <p:sp>
          <p:nvSpPr>
            <p:cNvPr id="239" name="Google Shape;239;g2fbd7e9ade4_0_115"/>
            <p:cNvSpPr/>
            <p:nvPr/>
          </p:nvSpPr>
          <p:spPr>
            <a:xfrm>
              <a:off x="438067" y="618067"/>
              <a:ext cx="7503600" cy="5774400"/>
            </a:xfrm>
            <a:prstGeom prst="rect">
              <a:avLst/>
            </a:prstGeom>
            <a:solidFill>
              <a:srgbClr val="1A3260">
                <a:alpha val="96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g2fbd7e9ade4_0_115"/>
            <p:cNvSpPr/>
            <p:nvPr/>
          </p:nvSpPr>
          <p:spPr>
            <a:xfrm>
              <a:off x="438068" y="457200"/>
              <a:ext cx="3703200" cy="95100"/>
            </a:xfrm>
            <a:prstGeom prst="rect">
              <a:avLst/>
            </a:prstGeom>
            <a:solidFill>
              <a:srgbClr val="1A32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g2fbd7e9ade4_0_115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rgbClr val="4590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2" name="Google Shape;242;g2fbd7e9ade4_0_115"/>
          <p:cNvGrpSpPr/>
          <p:nvPr/>
        </p:nvGrpSpPr>
        <p:grpSpPr>
          <a:xfrm>
            <a:off x="-176773" y="1574836"/>
            <a:ext cx="8730277" cy="3368101"/>
            <a:chOff x="-4028574" y="-618397"/>
            <a:chExt cx="10835642" cy="4800600"/>
          </a:xfrm>
        </p:grpSpPr>
        <p:sp>
          <p:nvSpPr>
            <p:cNvPr id="243" name="Google Shape;243;g2fbd7e9ade4_0_115"/>
            <p:cNvSpPr/>
            <p:nvPr/>
          </p:nvSpPr>
          <p:spPr>
            <a:xfrm>
              <a:off x="-4028574" y="-618397"/>
              <a:ext cx="4800600" cy="4800600"/>
            </a:xfrm>
            <a:prstGeom prst="blockArc">
              <a:avLst>
                <a:gd name="adj1" fmla="val 18900000"/>
                <a:gd name="adj2" fmla="val 2700000"/>
                <a:gd name="adj3" fmla="val 450"/>
              </a:avLst>
            </a:prstGeom>
            <a:noFill/>
            <a:ln w="12700" cap="rnd" cmpd="sng">
              <a:solidFill>
                <a:srgbClr val="3372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fbd7e9ade4_0_115"/>
            <p:cNvSpPr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fbd7e9ade4_0_115"/>
            <p:cNvSpPr txBox="1"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Gill Sans"/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Coleta Oportunista com Agentes Móveis: Agent-Knap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fbd7e9ade4_0_115"/>
            <p:cNvSpPr/>
            <p:nvPr/>
          </p:nvSpPr>
          <p:spPr>
            <a:xfrm>
              <a:off x="51076" y="267295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g2fbd7e9ade4_0_115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</a:t>
            </a: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 pesquisa</a:t>
            </a:r>
            <a:endParaRPr sz="34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8436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0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sp>
        <p:nvSpPr>
          <p:cNvPr id="957" name="Google Shape;957;p90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075200" cy="6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 err="1">
                <a:solidFill>
                  <a:srgbClr val="000000"/>
                </a:solidFill>
                <a:ea typeface="Arial"/>
                <a:cs typeface="Arial"/>
              </a:rPr>
              <a:t>Payload</a:t>
            </a:r>
            <a:r>
              <a:rPr lang="pt-BR" dirty="0">
                <a:solidFill>
                  <a:srgbClr val="000000"/>
                </a:solidFill>
                <a:ea typeface="Arial"/>
                <a:cs typeface="Arial"/>
              </a:rPr>
              <a:t> em Agent-</a:t>
            </a:r>
            <a:r>
              <a:rPr lang="pt-BR" dirty="0" err="1">
                <a:solidFill>
                  <a:srgbClr val="000000"/>
                </a:solidFill>
                <a:ea typeface="Arial"/>
                <a:cs typeface="Arial"/>
              </a:rPr>
              <a:t>Knap</a:t>
            </a:r>
            <a:endParaRPr dirty="0">
              <a:solidFill>
                <a:srgbClr val="000000"/>
              </a:solidFill>
              <a:ea typeface="Arial"/>
              <a:cs typeface="Arial"/>
            </a:endParaRPr>
          </a:p>
          <a:p>
            <a:pPr marL="1371600" lvl="2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/>
          </a:p>
        </p:txBody>
      </p:sp>
      <p:pic>
        <p:nvPicPr>
          <p:cNvPr id="958" name="Google Shape;9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302" y="1623053"/>
            <a:ext cx="4781307" cy="4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0" descr="Imagem de vídeo game&#10;&#10;Descrição gerada automaticamente com confiança mé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996" y="2285965"/>
            <a:ext cx="5791702" cy="1719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90"/>
          <p:cNvCxnSpPr/>
          <p:nvPr/>
        </p:nvCxnSpPr>
        <p:spPr>
          <a:xfrm rot="10800000" flipH="1">
            <a:off x="2075290" y="2047192"/>
            <a:ext cx="2195557" cy="40181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1" name="Google Shape;961;p90"/>
          <p:cNvCxnSpPr/>
          <p:nvPr/>
        </p:nvCxnSpPr>
        <p:spPr>
          <a:xfrm rot="10800000">
            <a:off x="5326506" y="2054465"/>
            <a:ext cx="1662691" cy="33092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90"/>
          <p:cNvSpPr txBox="1"/>
          <p:nvPr/>
        </p:nvSpPr>
        <p:spPr>
          <a:xfrm>
            <a:off x="1017188" y="4243959"/>
            <a:ext cx="45759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 panose="020B0606020202030204" pitchFamily="34" charset="0"/>
                <a:sym typeface="Arial"/>
              </a:rPr>
              <a:t>k</a:t>
            </a:r>
            <a:r>
              <a:rPr lang="pt-BR" sz="1600" b="0" i="0" u="none" strike="noStrike" cap="none" baseline="-25000" dirty="0">
                <a:solidFill>
                  <a:srgbClr val="434343"/>
                </a:solidFill>
                <a:latin typeface="Arial Narrow" panose="020B0606020202030204" pitchFamily="34" charset="0"/>
                <a:sym typeface="Arial"/>
              </a:rPr>
              <a:t>i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 panose="020B0606020202030204" pitchFamily="34" charset="0"/>
                <a:sym typeface="Arial"/>
              </a:rPr>
              <a:t> : tipo de conteúdo</a:t>
            </a:r>
            <a:endParaRPr sz="1600" b="0" i="0" u="none" strike="noStrike" cap="none" dirty="0">
              <a:solidFill>
                <a:srgbClr val="000000"/>
              </a:solidFill>
              <a:latin typeface="Arial Narrow" panose="020B0606020202030204" pitchFamily="34" charset="0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3561B7-971D-AD97-8EA0-5C2F5A0C1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978" y="3709188"/>
            <a:ext cx="59213" cy="912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35CBD0-E925-7FA9-D01E-34410559A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328" y="3709188"/>
            <a:ext cx="59213" cy="912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D58934-E032-129B-DA97-4C96D5CDA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678" y="3709188"/>
            <a:ext cx="59213" cy="9128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1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pic>
        <p:nvPicPr>
          <p:cNvPr id="975" name="Google Shape;975;p91" descr="Imagem de vídeo game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2460" y="976553"/>
            <a:ext cx="5791702" cy="171922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1"/>
          <p:cNvSpPr/>
          <p:nvPr/>
        </p:nvSpPr>
        <p:spPr>
          <a:xfrm>
            <a:off x="5239909" y="2862470"/>
            <a:ext cx="462009" cy="47980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91"/>
          <p:cNvSpPr txBox="1"/>
          <p:nvPr/>
        </p:nvSpPr>
        <p:spPr>
          <a:xfrm>
            <a:off x="3813066" y="3508970"/>
            <a:ext cx="33156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 panose="020B0606020202030204" pitchFamily="34" charset="0"/>
                <a:sym typeface="Arial"/>
              </a:rPr>
              <a:t>Modelado como Problema </a:t>
            </a:r>
            <a:r>
              <a:rPr lang="pt-BR" sz="1600" b="0" i="0" u="none" strike="noStrike" cap="none" dirty="0" err="1">
                <a:solidFill>
                  <a:srgbClr val="000000"/>
                </a:solidFill>
                <a:latin typeface="Arial Narrow" panose="020B0606020202030204" pitchFamily="34" charset="0"/>
                <a:sym typeface="Arial"/>
              </a:rPr>
              <a:t>Knapsack</a:t>
            </a:r>
            <a:endParaRPr sz="1600" b="0" i="0" u="none" strike="noStrike" cap="none" dirty="0">
              <a:solidFill>
                <a:srgbClr val="000000"/>
              </a:solidFill>
              <a:latin typeface="Arial Narrow" panose="020B0606020202030204" pitchFamily="34" charset="0"/>
              <a:sym typeface="Arial"/>
            </a:endParaRPr>
          </a:p>
        </p:txBody>
      </p:sp>
      <p:sp>
        <p:nvSpPr>
          <p:cNvPr id="978" name="Google Shape;978;p91"/>
          <p:cNvSpPr txBox="1"/>
          <p:nvPr/>
        </p:nvSpPr>
        <p:spPr>
          <a:xfrm>
            <a:off x="1017188" y="4251910"/>
            <a:ext cx="45759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 panose="020B0606020202030204" pitchFamily="34" charset="0"/>
                <a:sym typeface="Arial"/>
              </a:rPr>
              <a:t>k</a:t>
            </a:r>
            <a:r>
              <a:rPr lang="pt-BR" sz="1600" b="0" i="0" u="none" strike="noStrike" cap="none" baseline="-25000" dirty="0">
                <a:solidFill>
                  <a:srgbClr val="434343"/>
                </a:solidFill>
                <a:latin typeface="Arial Narrow" panose="020B0606020202030204" pitchFamily="34" charset="0"/>
                <a:sym typeface="Arial"/>
              </a:rPr>
              <a:t>i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 panose="020B0606020202030204" pitchFamily="34" charset="0"/>
                <a:sym typeface="Arial"/>
              </a:rPr>
              <a:t> : tipo de conteúdo</a:t>
            </a:r>
            <a:endParaRPr sz="1600" b="0" i="0" u="none" strike="noStrike" cap="none" dirty="0">
              <a:solidFill>
                <a:srgbClr val="000000"/>
              </a:solidFill>
              <a:latin typeface="Arial Narrow" panose="020B0606020202030204" pitchFamily="34" charset="0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4AC817-76E6-7B02-A4C0-40847947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878" y="2401088"/>
            <a:ext cx="59213" cy="912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237A3B-544D-B1B4-B8E4-89F42E65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28" y="2401088"/>
            <a:ext cx="59213" cy="912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4B793CA-D7D8-9A0A-749B-3D640BC4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578" y="2401088"/>
            <a:ext cx="59213" cy="9128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9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sp>
        <p:nvSpPr>
          <p:cNvPr id="968" name="Google Shape;968;p89"/>
          <p:cNvSpPr txBox="1"/>
          <p:nvPr/>
        </p:nvSpPr>
        <p:spPr>
          <a:xfrm>
            <a:off x="530953" y="1195141"/>
            <a:ext cx="33156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Problema </a:t>
            </a:r>
            <a:r>
              <a:rPr lang="pt-BR" sz="1600" dirty="0" err="1">
                <a:latin typeface="Arial Narrow"/>
              </a:rPr>
              <a:t>Knapsack</a:t>
            </a:r>
            <a:endParaRPr sz="1600" dirty="0">
              <a:latin typeface="Arial Narrow"/>
            </a:endParaRPr>
          </a:p>
        </p:txBody>
      </p:sp>
      <p:sp>
        <p:nvSpPr>
          <p:cNvPr id="969" name="Google Shape;969;p89"/>
          <p:cNvSpPr txBox="1"/>
          <p:nvPr/>
        </p:nvSpPr>
        <p:spPr>
          <a:xfrm>
            <a:off x="530953" y="1809684"/>
            <a:ext cx="800643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Dada uma mochila com uma capacidade limite de peso definida e conjunto de itens, cada um deles com um peso e valor.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 solução do problema </a:t>
            </a:r>
            <a:r>
              <a:rPr lang="pt-BR" sz="1600" b="0" i="1" u="none" strike="noStrike" cap="none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knapsack</a:t>
            </a:r>
            <a:r>
              <a:rPr lang="pt-BR" sz="1600" b="0" i="1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é 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determinada quando um grupo de itens são selecionados para serem incluídos na mochila, de forma que o peso total seja menor ou igual à capacidade da mochila e que o valor seja o máximo possível.</a:t>
            </a: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r>
              <a:rPr lang="pt-BR" sz="1100">
                <a:solidFill>
                  <a:srgbClr val="FF0000"/>
                </a:solidFill>
              </a:rPr>
              <a:t> 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984" name="Google Shape;984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071" y="1121646"/>
            <a:ext cx="4755857" cy="36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15AD20-35D9-4D30-939D-7FB0F867B909}"/>
              </a:ext>
            </a:extLst>
          </p:cNvPr>
          <p:cNvSpPr txBox="1"/>
          <p:nvPr/>
        </p:nvSpPr>
        <p:spPr>
          <a:xfrm>
            <a:off x="2376146" y="1480016"/>
            <a:ext cx="761908" cy="276999"/>
          </a:xfrm>
          <a:prstGeom prst="rect">
            <a:avLst/>
          </a:prstGeom>
          <a:solidFill>
            <a:srgbClr val="EDFFED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</a:t>
            </a:r>
            <a:r>
              <a:rPr lang="pt-BR" sz="1200" i="1" baseline="30000" dirty="0"/>
              <a:t>k1</a:t>
            </a:r>
            <a:r>
              <a:rPr lang="pt-BR" sz="1200" i="1" baseline="-25000" dirty="0"/>
              <a:t>cache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39CFF4-9855-0E46-89D9-7EA5B754491A}"/>
              </a:ext>
            </a:extLst>
          </p:cNvPr>
          <p:cNvSpPr txBox="1"/>
          <p:nvPr/>
        </p:nvSpPr>
        <p:spPr>
          <a:xfrm>
            <a:off x="5902128" y="3946125"/>
            <a:ext cx="761908" cy="276999"/>
          </a:xfrm>
          <a:prstGeom prst="rect">
            <a:avLst/>
          </a:prstGeom>
          <a:solidFill>
            <a:srgbClr val="F2F2FF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</a:t>
            </a:r>
            <a:r>
              <a:rPr lang="pt-BR" sz="1200" i="1" baseline="30000" dirty="0"/>
              <a:t>k2</a:t>
            </a:r>
            <a:r>
              <a:rPr lang="pt-BR" sz="1200" i="1" baseline="-25000" dirty="0"/>
              <a:t>cache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3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990" name="Google Shape;990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6580" y="1152939"/>
            <a:ext cx="4715662" cy="36604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164DE68-C92F-BC55-E76C-FA0D0430B042}"/>
              </a:ext>
            </a:extLst>
          </p:cNvPr>
          <p:cNvSpPr txBox="1"/>
          <p:nvPr/>
        </p:nvSpPr>
        <p:spPr>
          <a:xfrm>
            <a:off x="4281054" y="2706144"/>
            <a:ext cx="581891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t-BR" sz="1200" i="1" dirty="0"/>
              <a:t>AoI</a:t>
            </a:r>
            <a:r>
              <a:rPr lang="pt-BR" sz="1200" baseline="-25000" dirty="0"/>
              <a:t>k1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889E8A-0C1F-8626-9291-3572C70047DE}"/>
              </a:ext>
            </a:extLst>
          </p:cNvPr>
          <p:cNvSpPr txBox="1"/>
          <p:nvPr/>
        </p:nvSpPr>
        <p:spPr>
          <a:xfrm>
            <a:off x="2376146" y="1480016"/>
            <a:ext cx="761908" cy="276999"/>
          </a:xfrm>
          <a:prstGeom prst="rect">
            <a:avLst/>
          </a:prstGeom>
          <a:solidFill>
            <a:srgbClr val="EDFFED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</a:t>
            </a:r>
            <a:r>
              <a:rPr lang="pt-BR" sz="1200" i="1" baseline="30000" dirty="0"/>
              <a:t>k1</a:t>
            </a:r>
            <a:r>
              <a:rPr lang="pt-BR" sz="1200" i="1" baseline="-25000" dirty="0"/>
              <a:t>cache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4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996" name="Google Shape;996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900" y="1115247"/>
            <a:ext cx="4922427" cy="369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DAE7A6C-0E94-29CA-83D8-264BD09E5D9F}"/>
              </a:ext>
            </a:extLst>
          </p:cNvPr>
          <p:cNvSpPr txBox="1"/>
          <p:nvPr/>
        </p:nvSpPr>
        <p:spPr>
          <a:xfrm>
            <a:off x="4281054" y="2636871"/>
            <a:ext cx="581891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t-BR" sz="1200" i="1" dirty="0"/>
              <a:t>AoI</a:t>
            </a:r>
            <a:r>
              <a:rPr lang="pt-BR" sz="1200" baseline="-25000" dirty="0"/>
              <a:t>k2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8A42C4-4C12-A3BC-9762-CE2823F2B5A5}"/>
              </a:ext>
            </a:extLst>
          </p:cNvPr>
          <p:cNvSpPr txBox="1"/>
          <p:nvPr/>
        </p:nvSpPr>
        <p:spPr>
          <a:xfrm>
            <a:off x="6165364" y="3973834"/>
            <a:ext cx="761908" cy="276999"/>
          </a:xfrm>
          <a:prstGeom prst="rect">
            <a:avLst/>
          </a:prstGeom>
          <a:solidFill>
            <a:srgbClr val="F2F2FF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A</a:t>
            </a:r>
            <a:r>
              <a:rPr lang="pt-BR" sz="1200" i="1" baseline="30000" dirty="0"/>
              <a:t>k2</a:t>
            </a:r>
            <a:r>
              <a:rPr lang="pt-BR" sz="1200" i="1" baseline="-25000" dirty="0"/>
              <a:t>cache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5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1002" name="Google Shape;100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570" y="1190636"/>
            <a:ext cx="5054860" cy="364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6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/>
          </a:p>
        </p:txBody>
      </p:sp>
      <p:sp>
        <p:nvSpPr>
          <p:cNvPr id="1008" name="Google Shape;1008;p96"/>
          <p:cNvSpPr txBox="1"/>
          <p:nvPr/>
        </p:nvSpPr>
        <p:spPr>
          <a:xfrm>
            <a:off x="530953" y="1195141"/>
            <a:ext cx="33156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Problema </a:t>
            </a:r>
            <a:r>
              <a:rPr lang="pt-BR" sz="1600" dirty="0" err="1">
                <a:latin typeface="Arial Narrow"/>
              </a:rPr>
              <a:t>Knapsack</a:t>
            </a:r>
            <a:r>
              <a:rPr lang="pt-BR" sz="1600" dirty="0">
                <a:latin typeface="Arial Narrow"/>
              </a:rPr>
              <a:t> no Agent-</a:t>
            </a:r>
            <a:r>
              <a:rPr lang="pt-BR" sz="1600" dirty="0" err="1">
                <a:latin typeface="Arial Narrow"/>
              </a:rPr>
              <a:t>Knap</a:t>
            </a:r>
            <a:endParaRPr sz="1600" dirty="0">
              <a:latin typeface="Arial Narrow"/>
            </a:endParaRPr>
          </a:p>
        </p:txBody>
      </p:sp>
      <p:sp>
        <p:nvSpPr>
          <p:cNvPr id="1009" name="Google Shape;1009;p96"/>
          <p:cNvSpPr txBox="1"/>
          <p:nvPr/>
        </p:nvSpPr>
        <p:spPr>
          <a:xfrm>
            <a:off x="530953" y="1959499"/>
            <a:ext cx="8006439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 é a capacidade da mochila em Bytes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Cada tipo de conteúdo, 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pt-BR" sz="1600" b="0" i="0" u="none" strike="noStrike" cap="none" baseline="-250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, tem um tamanho em Bytes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Cada tipo de conteúdo, 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pt-BR" sz="1600" b="0" i="0" u="none" strike="noStrike" cap="none" baseline="-2500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, tem uma prioridade</a:t>
            </a:r>
            <a:r>
              <a:rPr lang="pt-BR" sz="1600" b="0" i="1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600" b="0" i="1" u="none" strike="noStrike" cap="none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pt-BR" sz="1600" b="0" i="1" u="none" strike="noStrike" cap="none" baseline="-25000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ki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, dada por: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010" name="Google Shape;101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32" y="3529237"/>
            <a:ext cx="3473629" cy="4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332" y="4107857"/>
            <a:ext cx="3473629" cy="654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6"/>
          <p:cNvSpPr/>
          <p:nvPr/>
        </p:nvSpPr>
        <p:spPr>
          <a:xfrm>
            <a:off x="4325513" y="3713261"/>
            <a:ext cx="206734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B5F8"/>
          </a:solidFill>
          <a:ln w="25400" cap="flat" cmpd="sng">
            <a:solidFill>
              <a:srgbClr val="8CB5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96"/>
          <p:cNvSpPr/>
          <p:nvPr/>
        </p:nvSpPr>
        <p:spPr>
          <a:xfrm>
            <a:off x="4334790" y="4398402"/>
            <a:ext cx="206734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B5F8"/>
          </a:solidFill>
          <a:ln w="25400" cap="flat" cmpd="sng">
            <a:solidFill>
              <a:srgbClr val="8CB5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96"/>
          <p:cNvSpPr txBox="1"/>
          <p:nvPr/>
        </p:nvSpPr>
        <p:spPr>
          <a:xfrm>
            <a:off x="4691829" y="3566843"/>
            <a:ext cx="33156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prioridade </a:t>
            </a:r>
            <a:r>
              <a:rPr lang="pt-BR" sz="1600" dirty="0" err="1">
                <a:latin typeface="Arial Narrow"/>
              </a:rPr>
              <a:t>knapsack</a:t>
            </a:r>
            <a:r>
              <a:rPr lang="pt-BR" sz="1600" dirty="0">
                <a:latin typeface="Arial Narrow"/>
              </a:rPr>
              <a:t> com agregação</a:t>
            </a:r>
            <a:endParaRPr sz="1600" dirty="0">
              <a:latin typeface="Arial Narrow"/>
            </a:endParaRPr>
          </a:p>
        </p:txBody>
      </p:sp>
      <p:sp>
        <p:nvSpPr>
          <p:cNvPr id="1015" name="Google Shape;1015;p96"/>
          <p:cNvSpPr txBox="1"/>
          <p:nvPr/>
        </p:nvSpPr>
        <p:spPr>
          <a:xfrm>
            <a:off x="4691829" y="4274844"/>
            <a:ext cx="33156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pt-BR" sz="1600" dirty="0">
                <a:latin typeface="Arial Narrow"/>
              </a:rPr>
              <a:t>prioridade </a:t>
            </a:r>
            <a:r>
              <a:rPr lang="pt-BR" sz="1600" dirty="0" err="1">
                <a:latin typeface="Arial Narrow"/>
              </a:rPr>
              <a:t>knapsack</a:t>
            </a:r>
            <a:r>
              <a:rPr lang="pt-BR" sz="1600" dirty="0">
                <a:latin typeface="Arial Narrow"/>
              </a:rPr>
              <a:t> sem agregação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7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021" name="Google Shape;1021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867" y="1485752"/>
            <a:ext cx="3473629" cy="4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701612-5989-53B1-81A1-37A0E21E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67" y="2571750"/>
            <a:ext cx="338829" cy="315190"/>
          </a:xfrm>
          <a:prstGeom prst="rect">
            <a:avLst/>
          </a:prstGeom>
        </p:spPr>
      </p:pic>
      <p:sp>
        <p:nvSpPr>
          <p:cNvPr id="4" name="Google Shape;1014;p96">
            <a:extLst>
              <a:ext uri="{FF2B5EF4-FFF2-40B4-BE49-F238E27FC236}">
                <a16:creationId xmlns:a16="http://schemas.microsoft.com/office/drawing/2014/main" id="{819641D9-9109-5CE9-D134-09DB5E78CCCD}"/>
              </a:ext>
            </a:extLst>
          </p:cNvPr>
          <p:cNvSpPr txBox="1"/>
          <p:nvPr/>
        </p:nvSpPr>
        <p:spPr>
          <a:xfrm>
            <a:off x="1205294" y="2560068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prioridade </a:t>
            </a:r>
            <a:r>
              <a:rPr lang="pt-BR" sz="1600" dirty="0" err="1">
                <a:latin typeface="Arial Narrow"/>
              </a:rPr>
              <a:t>knapsack</a:t>
            </a:r>
            <a:r>
              <a:rPr lang="pt-BR" sz="1600" dirty="0">
                <a:latin typeface="Arial Narrow"/>
              </a:rPr>
              <a:t> por conteúdo</a:t>
            </a:r>
            <a:endParaRPr sz="1600" dirty="0">
              <a:latin typeface="Arial Narrow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C93CED-6556-3180-1D89-4CCBE4D0B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3" y="3140197"/>
            <a:ext cx="438173" cy="196860"/>
          </a:xfrm>
          <a:prstGeom prst="rect">
            <a:avLst/>
          </a:prstGeom>
        </p:spPr>
      </p:pic>
      <p:sp>
        <p:nvSpPr>
          <p:cNvPr id="7" name="Google Shape;1014;p96">
            <a:extLst>
              <a:ext uri="{FF2B5EF4-FFF2-40B4-BE49-F238E27FC236}">
                <a16:creationId xmlns:a16="http://schemas.microsoft.com/office/drawing/2014/main" id="{36626935-467C-03DC-8827-22EB7E1A9DDB}"/>
              </a:ext>
            </a:extLst>
          </p:cNvPr>
          <p:cNvSpPr txBox="1"/>
          <p:nvPr/>
        </p:nvSpPr>
        <p:spPr>
          <a:xfrm>
            <a:off x="1205294" y="3069350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Área total coberta pelos sensores para o conteúdo k</a:t>
            </a:r>
            <a:r>
              <a:rPr lang="pt-BR" sz="1600" baseline="-25000" dirty="0">
                <a:latin typeface="Arial Narrow"/>
              </a:rPr>
              <a:t>i</a:t>
            </a:r>
            <a:endParaRPr sz="1600" dirty="0">
              <a:latin typeface="Arial Narrow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9CF0350-490A-065E-008B-BBF1716E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3" y="3661161"/>
            <a:ext cx="463574" cy="342918"/>
          </a:xfrm>
          <a:prstGeom prst="rect">
            <a:avLst/>
          </a:prstGeom>
        </p:spPr>
      </p:pic>
      <p:sp>
        <p:nvSpPr>
          <p:cNvPr id="10" name="Google Shape;1014;p96">
            <a:extLst>
              <a:ext uri="{FF2B5EF4-FFF2-40B4-BE49-F238E27FC236}">
                <a16:creationId xmlns:a16="http://schemas.microsoft.com/office/drawing/2014/main" id="{37DBE941-33E9-F488-4F03-3ADDC1A8B4BB}"/>
              </a:ext>
            </a:extLst>
          </p:cNvPr>
          <p:cNvSpPr txBox="1"/>
          <p:nvPr/>
        </p:nvSpPr>
        <p:spPr>
          <a:xfrm>
            <a:off x="1205294" y="3656531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Área total coberta pelos dados válidos no cache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8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Payload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1027" name="Google Shape;102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111" y="1364655"/>
            <a:ext cx="3473629" cy="65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D3414D-1712-8812-41CA-B71CD2377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2" y="2539093"/>
            <a:ext cx="342918" cy="349268"/>
          </a:xfrm>
          <a:prstGeom prst="rect">
            <a:avLst/>
          </a:prstGeom>
        </p:spPr>
      </p:pic>
      <p:sp>
        <p:nvSpPr>
          <p:cNvPr id="4" name="Google Shape;1014;p96">
            <a:extLst>
              <a:ext uri="{FF2B5EF4-FFF2-40B4-BE49-F238E27FC236}">
                <a16:creationId xmlns:a16="http://schemas.microsoft.com/office/drawing/2014/main" id="{ACBAAA6F-700A-E61E-3588-3AD797572F07}"/>
              </a:ext>
            </a:extLst>
          </p:cNvPr>
          <p:cNvSpPr txBox="1"/>
          <p:nvPr/>
        </p:nvSpPr>
        <p:spPr>
          <a:xfrm>
            <a:off x="1207769" y="2530929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prioridade </a:t>
            </a:r>
            <a:r>
              <a:rPr lang="pt-BR" sz="1600" dirty="0" err="1">
                <a:latin typeface="Arial Narrow"/>
              </a:rPr>
              <a:t>knapsack</a:t>
            </a:r>
            <a:r>
              <a:rPr lang="pt-BR" sz="1600" dirty="0">
                <a:latin typeface="Arial Narrow"/>
              </a:rPr>
              <a:t> por conteúdo, por dispositivo</a:t>
            </a:r>
            <a:endParaRPr sz="1600" dirty="0">
              <a:latin typeface="Arial Narrow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15D537-E0A9-AC49-567F-057CFD78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2" y="3124223"/>
            <a:ext cx="501676" cy="361969"/>
          </a:xfrm>
          <a:prstGeom prst="rect">
            <a:avLst/>
          </a:prstGeom>
        </p:spPr>
      </p:pic>
      <p:sp>
        <p:nvSpPr>
          <p:cNvPr id="7" name="Google Shape;1014;p96">
            <a:extLst>
              <a:ext uri="{FF2B5EF4-FFF2-40B4-BE49-F238E27FC236}">
                <a16:creationId xmlns:a16="http://schemas.microsoft.com/office/drawing/2014/main" id="{1013D0A8-6B69-47AA-5852-0B6F4A31457B}"/>
              </a:ext>
            </a:extLst>
          </p:cNvPr>
          <p:cNvSpPr txBox="1"/>
          <p:nvPr/>
        </p:nvSpPr>
        <p:spPr>
          <a:xfrm>
            <a:off x="1207769" y="3147638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Área coberta pelo sensor do conteúdo k</a:t>
            </a:r>
            <a:r>
              <a:rPr lang="pt-BR" sz="1600" baseline="-25000" dirty="0">
                <a:latin typeface="Arial Narrow"/>
              </a:rPr>
              <a:t>i</a:t>
            </a:r>
            <a:r>
              <a:rPr lang="pt-BR" sz="1600" dirty="0">
                <a:latin typeface="Arial Narrow"/>
              </a:rPr>
              <a:t> , por dispositivo</a:t>
            </a:r>
            <a:endParaRPr sz="1600" dirty="0">
              <a:latin typeface="Arial Narrow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5C6A93-0994-BF7A-E53C-F6F3D6CD0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3" y="3661161"/>
            <a:ext cx="463574" cy="342918"/>
          </a:xfrm>
          <a:prstGeom prst="rect">
            <a:avLst/>
          </a:prstGeom>
        </p:spPr>
      </p:pic>
      <p:sp>
        <p:nvSpPr>
          <p:cNvPr id="9" name="Google Shape;1014;p96">
            <a:extLst>
              <a:ext uri="{FF2B5EF4-FFF2-40B4-BE49-F238E27FC236}">
                <a16:creationId xmlns:a16="http://schemas.microsoft.com/office/drawing/2014/main" id="{EEED48B4-7367-0A37-7A50-47EF2A1B4156}"/>
              </a:ext>
            </a:extLst>
          </p:cNvPr>
          <p:cNvSpPr txBox="1"/>
          <p:nvPr/>
        </p:nvSpPr>
        <p:spPr>
          <a:xfrm>
            <a:off x="1191440" y="3656531"/>
            <a:ext cx="45923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Arial Narrow"/>
              </a:rPr>
              <a:t>Área total coberta pelos dados válidos no cache</a:t>
            </a:r>
            <a:endParaRPr sz="1600" dirty="0">
              <a:latin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d7e9ade4_0_139"/>
          <p:cNvSpPr txBox="1">
            <a:spLocks noGrp="1"/>
          </p:cNvSpPr>
          <p:nvPr>
            <p:ph type="title"/>
          </p:nvPr>
        </p:nvSpPr>
        <p:spPr>
          <a:xfrm>
            <a:off x="431600" y="1409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Principais contribuições</a:t>
            </a:r>
            <a:endParaRPr/>
          </a:p>
        </p:txBody>
      </p:sp>
      <p:grpSp>
        <p:nvGrpSpPr>
          <p:cNvPr id="253" name="Google Shape;253;g2fbd7e9ade4_0_139"/>
          <p:cNvGrpSpPr/>
          <p:nvPr/>
        </p:nvGrpSpPr>
        <p:grpSpPr>
          <a:xfrm>
            <a:off x="2842336" y="779492"/>
            <a:ext cx="6048360" cy="4164183"/>
            <a:chOff x="438067" y="457200"/>
            <a:chExt cx="7506963" cy="5935267"/>
          </a:xfrm>
        </p:grpSpPr>
        <p:sp>
          <p:nvSpPr>
            <p:cNvPr id="254" name="Google Shape;254;g2fbd7e9ade4_0_139"/>
            <p:cNvSpPr/>
            <p:nvPr/>
          </p:nvSpPr>
          <p:spPr>
            <a:xfrm>
              <a:off x="438067" y="618067"/>
              <a:ext cx="7503600" cy="5774400"/>
            </a:xfrm>
            <a:prstGeom prst="rect">
              <a:avLst/>
            </a:prstGeom>
            <a:solidFill>
              <a:srgbClr val="1A3260">
                <a:alpha val="96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Google Shape;255;g2fbd7e9ade4_0_139"/>
            <p:cNvSpPr/>
            <p:nvPr/>
          </p:nvSpPr>
          <p:spPr>
            <a:xfrm>
              <a:off x="438068" y="457200"/>
              <a:ext cx="3703200" cy="95100"/>
            </a:xfrm>
            <a:prstGeom prst="rect">
              <a:avLst/>
            </a:prstGeom>
            <a:solidFill>
              <a:srgbClr val="1A32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6" name="Google Shape;256;g2fbd7e9ade4_0_139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rgbClr val="4590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7" name="Google Shape;257;g2fbd7e9ade4_0_139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</a:t>
            </a: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 pesquisa</a:t>
            </a:r>
            <a:endParaRPr lang="pt-BR" sz="34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58" name="Google Shape;258;g2fbd7e9ade4_0_139"/>
          <p:cNvGrpSpPr/>
          <p:nvPr/>
        </p:nvGrpSpPr>
        <p:grpSpPr>
          <a:xfrm>
            <a:off x="-176773" y="1574836"/>
            <a:ext cx="8730277" cy="3368101"/>
            <a:chOff x="-4028574" y="-618397"/>
            <a:chExt cx="10835642" cy="4800600"/>
          </a:xfrm>
        </p:grpSpPr>
        <p:sp>
          <p:nvSpPr>
            <p:cNvPr id="259" name="Google Shape;259;g2fbd7e9ade4_0_139"/>
            <p:cNvSpPr/>
            <p:nvPr/>
          </p:nvSpPr>
          <p:spPr>
            <a:xfrm>
              <a:off x="-4028574" y="-618397"/>
              <a:ext cx="4800600" cy="4800600"/>
            </a:xfrm>
            <a:prstGeom prst="blockArc">
              <a:avLst>
                <a:gd name="adj1" fmla="val 18900000"/>
                <a:gd name="adj2" fmla="val 2700000"/>
                <a:gd name="adj3" fmla="val 450"/>
              </a:avLst>
            </a:prstGeom>
            <a:noFill/>
            <a:ln w="12700" cap="rnd" cmpd="sng">
              <a:solidFill>
                <a:srgbClr val="3372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fbd7e9ade4_0_139"/>
            <p:cNvSpPr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fbd7e9ade4_0_139"/>
            <p:cNvSpPr txBox="1"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Gill Sans"/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Coleta Oportunista com Agentes Móveis</a:t>
              </a:r>
              <a:r>
                <a:rPr lang="pt-BR" sz="1600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: Agent-Knap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fbd7e9ade4_0_139"/>
            <p:cNvSpPr/>
            <p:nvPr/>
          </p:nvSpPr>
          <p:spPr>
            <a:xfrm>
              <a:off x="51076" y="267295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fbd7e9ade4_0_139"/>
            <p:cNvSpPr/>
            <p:nvPr/>
          </p:nvSpPr>
          <p:spPr>
            <a:xfrm>
              <a:off x="755666" y="1425575"/>
              <a:ext cx="60513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fbd7e9ade4_0_139"/>
            <p:cNvSpPr txBox="1"/>
            <p:nvPr/>
          </p:nvSpPr>
          <p:spPr>
            <a:xfrm>
              <a:off x="755666" y="1425575"/>
              <a:ext cx="60513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Gill Sans"/>
                <a:buNone/>
              </a:pPr>
              <a:r>
                <a:rPr lang="pt-BR" sz="1600" dirty="0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Uso combinado de coleta com AM e cache</a:t>
              </a:r>
              <a:endParaRPr lang="pt-BR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fbd7e9ade4_0_139"/>
            <p:cNvSpPr/>
            <p:nvPr/>
          </p:nvSpPr>
          <p:spPr>
            <a:xfrm>
              <a:off x="310174" y="1336476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g2fbd7e9ade4_0_139" descr="Network"/>
          <p:cNvSpPr/>
          <p:nvPr/>
        </p:nvSpPr>
        <p:spPr>
          <a:xfrm>
            <a:off x="598875" y="1173028"/>
            <a:ext cx="1290600" cy="111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g2fbd7e9ade4_0_139" descr="Link"/>
          <p:cNvSpPr/>
          <p:nvPr/>
        </p:nvSpPr>
        <p:spPr>
          <a:xfrm>
            <a:off x="661900" y="2929200"/>
            <a:ext cx="1056300" cy="116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054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9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Gerenciamento do Cache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1033" name="Google Shape;103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12" y="1316864"/>
            <a:ext cx="4101788" cy="136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1347" y="3022820"/>
            <a:ext cx="4101788" cy="13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7;p19">
            <a:extLst>
              <a:ext uri="{FF2B5EF4-FFF2-40B4-BE49-F238E27FC236}">
                <a16:creationId xmlns:a16="http://schemas.microsoft.com/office/drawing/2014/main" id="{E0B933D2-8C79-E1FA-01D3-A0304038C2C9}"/>
              </a:ext>
            </a:extLst>
          </p:cNvPr>
          <p:cNvSpPr txBox="1"/>
          <p:nvPr/>
        </p:nvSpPr>
        <p:spPr>
          <a:xfrm>
            <a:off x="1232584" y="2684306"/>
            <a:ext cx="36978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 do cache sem agregação</a:t>
            </a:r>
            <a:endParaRPr dirty="0"/>
          </a:p>
        </p:txBody>
      </p:sp>
      <p:sp>
        <p:nvSpPr>
          <p:cNvPr id="3" name="Google Shape;637;p19">
            <a:extLst>
              <a:ext uri="{FF2B5EF4-FFF2-40B4-BE49-F238E27FC236}">
                <a16:creationId xmlns:a16="http://schemas.microsoft.com/office/drawing/2014/main" id="{9B7DF1DD-DB6D-5939-B61D-E1F76280339A}"/>
              </a:ext>
            </a:extLst>
          </p:cNvPr>
          <p:cNvSpPr txBox="1"/>
          <p:nvPr/>
        </p:nvSpPr>
        <p:spPr>
          <a:xfrm>
            <a:off x="5188634" y="4387259"/>
            <a:ext cx="36978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 do cache </a:t>
            </a:r>
            <a:r>
              <a:rPr lang="pt-BR" sz="1600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co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 agregação</a:t>
            </a:r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Coleta Agent-Knap com múltiplos agentes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00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0"/>
          <p:cNvSpPr txBox="1">
            <a:spLocks noGrp="1"/>
          </p:cNvSpPr>
          <p:nvPr>
            <p:ph type="title"/>
          </p:nvPr>
        </p:nvSpPr>
        <p:spPr>
          <a:xfrm>
            <a:off x="459600" y="242592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Divisão em k-means clusters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01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1"/>
          <p:cNvSpPr txBox="1">
            <a:spLocks noGrp="1"/>
          </p:cNvSpPr>
          <p:nvPr>
            <p:ph type="title"/>
          </p:nvPr>
        </p:nvSpPr>
        <p:spPr>
          <a:xfrm>
            <a:off x="459600" y="242592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Divisão em k-means clusters</a:t>
            </a:r>
            <a:endParaRPr/>
          </a:p>
        </p:txBody>
      </p:sp>
      <p:sp>
        <p:nvSpPr>
          <p:cNvPr id="1052" name="Google Shape;1052;p101"/>
          <p:cNvSpPr txBox="1"/>
          <p:nvPr/>
        </p:nvSpPr>
        <p:spPr>
          <a:xfrm>
            <a:off x="232321" y="1109492"/>
            <a:ext cx="1778251" cy="378727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K-means Cluster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02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2"/>
          <p:cNvSpPr txBox="1">
            <a:spLocks noGrp="1"/>
          </p:cNvSpPr>
          <p:nvPr>
            <p:ph type="title"/>
          </p:nvPr>
        </p:nvSpPr>
        <p:spPr>
          <a:xfrm>
            <a:off x="459600" y="242592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Divisão em k-means clusters</a:t>
            </a:r>
            <a:endParaRPr/>
          </a:p>
        </p:txBody>
      </p:sp>
      <p:sp>
        <p:nvSpPr>
          <p:cNvPr id="1059" name="Google Shape;1059;p102"/>
          <p:cNvSpPr/>
          <p:nvPr/>
        </p:nvSpPr>
        <p:spPr>
          <a:xfrm>
            <a:off x="1820849" y="818984"/>
            <a:ext cx="3005593" cy="2671639"/>
          </a:xfrm>
          <a:custGeom>
            <a:avLst/>
            <a:gdLst/>
            <a:ahLst/>
            <a:cxnLst/>
            <a:rect l="l" t="t" r="r" b="b"/>
            <a:pathLst>
              <a:path w="3005593" h="2671639" extrusionOk="0">
                <a:moveTo>
                  <a:pt x="429371" y="453225"/>
                </a:moveTo>
                <a:lnTo>
                  <a:pt x="0" y="1232453"/>
                </a:lnTo>
                <a:lnTo>
                  <a:pt x="71562" y="2305879"/>
                </a:lnTo>
                <a:lnTo>
                  <a:pt x="500932" y="2671639"/>
                </a:lnTo>
                <a:lnTo>
                  <a:pt x="1343771" y="2663687"/>
                </a:lnTo>
                <a:lnTo>
                  <a:pt x="1971924" y="2385392"/>
                </a:lnTo>
                <a:lnTo>
                  <a:pt x="2552369" y="2130950"/>
                </a:lnTo>
                <a:lnTo>
                  <a:pt x="2910178" y="1773141"/>
                </a:lnTo>
                <a:lnTo>
                  <a:pt x="3005593" y="1296063"/>
                </a:lnTo>
                <a:lnTo>
                  <a:pt x="2830665" y="803082"/>
                </a:lnTo>
                <a:lnTo>
                  <a:pt x="2743200" y="397566"/>
                </a:lnTo>
                <a:lnTo>
                  <a:pt x="2655736" y="95416"/>
                </a:lnTo>
                <a:lnTo>
                  <a:pt x="2210463" y="15903"/>
                </a:lnTo>
                <a:lnTo>
                  <a:pt x="1598212" y="0"/>
                </a:lnTo>
                <a:lnTo>
                  <a:pt x="1534602" y="31806"/>
                </a:lnTo>
                <a:lnTo>
                  <a:pt x="946206" y="159026"/>
                </a:lnTo>
                <a:lnTo>
                  <a:pt x="596348" y="246491"/>
                </a:lnTo>
                <a:lnTo>
                  <a:pt x="429371" y="453225"/>
                </a:lnTo>
                <a:close/>
              </a:path>
            </a:pathLst>
          </a:custGeom>
          <a:solidFill>
            <a:schemeClr val="accent1">
              <a:alpha val="4705"/>
            </a:scheme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02"/>
          <p:cNvSpPr/>
          <p:nvPr/>
        </p:nvSpPr>
        <p:spPr>
          <a:xfrm>
            <a:off x="4699221" y="922351"/>
            <a:ext cx="3013544" cy="2711395"/>
          </a:xfrm>
          <a:custGeom>
            <a:avLst/>
            <a:gdLst/>
            <a:ahLst/>
            <a:cxnLst/>
            <a:rect l="l" t="t" r="r" b="b"/>
            <a:pathLst>
              <a:path w="3013544" h="2711395" extrusionOk="0">
                <a:moveTo>
                  <a:pt x="445273" y="2107096"/>
                </a:moveTo>
                <a:lnTo>
                  <a:pt x="469127" y="2274073"/>
                </a:lnTo>
                <a:lnTo>
                  <a:pt x="564542" y="2361538"/>
                </a:lnTo>
                <a:lnTo>
                  <a:pt x="604299" y="2385392"/>
                </a:lnTo>
                <a:lnTo>
                  <a:pt x="1033669" y="2552369"/>
                </a:lnTo>
                <a:lnTo>
                  <a:pt x="1288111" y="2655736"/>
                </a:lnTo>
                <a:lnTo>
                  <a:pt x="1598212" y="2663687"/>
                </a:lnTo>
                <a:lnTo>
                  <a:pt x="1948069" y="2703444"/>
                </a:lnTo>
                <a:lnTo>
                  <a:pt x="2130949" y="2711395"/>
                </a:lnTo>
                <a:lnTo>
                  <a:pt x="2449002" y="2623931"/>
                </a:lnTo>
                <a:lnTo>
                  <a:pt x="2695492" y="2433099"/>
                </a:lnTo>
                <a:lnTo>
                  <a:pt x="2838616" y="2250219"/>
                </a:lnTo>
                <a:lnTo>
                  <a:pt x="3013544" y="2011680"/>
                </a:lnTo>
                <a:lnTo>
                  <a:pt x="3013544" y="1765190"/>
                </a:lnTo>
                <a:lnTo>
                  <a:pt x="2926080" y="1510748"/>
                </a:lnTo>
                <a:lnTo>
                  <a:pt x="2759102" y="1168842"/>
                </a:lnTo>
                <a:lnTo>
                  <a:pt x="2488758" y="683812"/>
                </a:lnTo>
                <a:lnTo>
                  <a:pt x="2178657" y="365760"/>
                </a:lnTo>
                <a:lnTo>
                  <a:pt x="1677725" y="198783"/>
                </a:lnTo>
                <a:lnTo>
                  <a:pt x="1447137" y="111319"/>
                </a:lnTo>
                <a:lnTo>
                  <a:pt x="1160890" y="0"/>
                </a:lnTo>
                <a:lnTo>
                  <a:pt x="803082" y="63611"/>
                </a:lnTo>
                <a:lnTo>
                  <a:pt x="453224" y="111319"/>
                </a:lnTo>
                <a:lnTo>
                  <a:pt x="206734" y="135172"/>
                </a:lnTo>
                <a:lnTo>
                  <a:pt x="15902" y="254442"/>
                </a:lnTo>
                <a:lnTo>
                  <a:pt x="0" y="421419"/>
                </a:lnTo>
                <a:lnTo>
                  <a:pt x="31805" y="691764"/>
                </a:lnTo>
                <a:lnTo>
                  <a:pt x="111318" y="914400"/>
                </a:lnTo>
                <a:lnTo>
                  <a:pt x="166977" y="1144988"/>
                </a:lnTo>
                <a:lnTo>
                  <a:pt x="222636" y="1304014"/>
                </a:lnTo>
                <a:lnTo>
                  <a:pt x="310101" y="1463040"/>
                </a:lnTo>
                <a:lnTo>
                  <a:pt x="405516" y="1630018"/>
                </a:lnTo>
                <a:lnTo>
                  <a:pt x="500932" y="1844703"/>
                </a:lnTo>
                <a:lnTo>
                  <a:pt x="445273" y="2107096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02"/>
          <p:cNvSpPr/>
          <p:nvPr/>
        </p:nvSpPr>
        <p:spPr>
          <a:xfrm>
            <a:off x="2226365" y="2981739"/>
            <a:ext cx="5224007" cy="2146852"/>
          </a:xfrm>
          <a:custGeom>
            <a:avLst/>
            <a:gdLst/>
            <a:ahLst/>
            <a:cxnLst/>
            <a:rect l="l" t="t" r="r" b="b"/>
            <a:pathLst>
              <a:path w="5224007" h="2146852" extrusionOk="0">
                <a:moveTo>
                  <a:pt x="2472856" y="0"/>
                </a:moveTo>
                <a:lnTo>
                  <a:pt x="2154804" y="55659"/>
                </a:lnTo>
                <a:lnTo>
                  <a:pt x="1932167" y="151075"/>
                </a:lnTo>
                <a:lnTo>
                  <a:pt x="1685677" y="278296"/>
                </a:lnTo>
                <a:lnTo>
                  <a:pt x="1359673" y="429371"/>
                </a:lnTo>
                <a:lnTo>
                  <a:pt x="906449" y="612251"/>
                </a:lnTo>
                <a:lnTo>
                  <a:pt x="596348" y="699715"/>
                </a:lnTo>
                <a:lnTo>
                  <a:pt x="294198" y="811033"/>
                </a:lnTo>
                <a:lnTo>
                  <a:pt x="79513" y="890546"/>
                </a:lnTo>
                <a:lnTo>
                  <a:pt x="0" y="1073426"/>
                </a:lnTo>
                <a:lnTo>
                  <a:pt x="87465" y="1319917"/>
                </a:lnTo>
                <a:lnTo>
                  <a:pt x="302150" y="1494845"/>
                </a:lnTo>
                <a:lnTo>
                  <a:pt x="596348" y="1693628"/>
                </a:lnTo>
                <a:lnTo>
                  <a:pt x="914400" y="1844703"/>
                </a:lnTo>
                <a:lnTo>
                  <a:pt x="1176793" y="1979875"/>
                </a:lnTo>
                <a:lnTo>
                  <a:pt x="1518699" y="2083242"/>
                </a:lnTo>
                <a:lnTo>
                  <a:pt x="1757238" y="2130950"/>
                </a:lnTo>
                <a:lnTo>
                  <a:pt x="2059388" y="2130950"/>
                </a:lnTo>
                <a:cubicBezTo>
                  <a:pt x="2104445" y="2133600"/>
                  <a:pt x="2149425" y="2138901"/>
                  <a:pt x="2194560" y="2138901"/>
                </a:cubicBezTo>
                <a:cubicBezTo>
                  <a:pt x="2245448" y="2138901"/>
                  <a:pt x="2302526" y="2135763"/>
                  <a:pt x="2353586" y="2122998"/>
                </a:cubicBezTo>
                <a:cubicBezTo>
                  <a:pt x="2361717" y="2120965"/>
                  <a:pt x="2369489" y="2117697"/>
                  <a:pt x="2377440" y="2115047"/>
                </a:cubicBezTo>
                <a:cubicBezTo>
                  <a:pt x="2430449" y="2117697"/>
                  <a:pt x="2483716" y="2117137"/>
                  <a:pt x="2536466" y="2122998"/>
                </a:cubicBezTo>
                <a:cubicBezTo>
                  <a:pt x="2555643" y="2125129"/>
                  <a:pt x="2573406" y="2134221"/>
                  <a:pt x="2592125" y="2138901"/>
                </a:cubicBezTo>
                <a:cubicBezTo>
                  <a:pt x="2605236" y="2142179"/>
                  <a:pt x="2618630" y="2144202"/>
                  <a:pt x="2631882" y="2146852"/>
                </a:cubicBezTo>
                <a:cubicBezTo>
                  <a:pt x="2703444" y="2144202"/>
                  <a:pt x="2775269" y="2145585"/>
                  <a:pt x="2846567" y="2138901"/>
                </a:cubicBezTo>
                <a:cubicBezTo>
                  <a:pt x="2860778" y="2137569"/>
                  <a:pt x="2872051" y="2122998"/>
                  <a:pt x="2886324" y="2122998"/>
                </a:cubicBezTo>
                <a:cubicBezTo>
                  <a:pt x="2944874" y="2122998"/>
                  <a:pt x="3002943" y="2133600"/>
                  <a:pt x="3061252" y="2138901"/>
                </a:cubicBezTo>
                <a:cubicBezTo>
                  <a:pt x="3138115" y="2136251"/>
                  <a:pt x="3215064" y="2135466"/>
                  <a:pt x="3291840" y="2130950"/>
                </a:cubicBezTo>
                <a:cubicBezTo>
                  <a:pt x="3305331" y="2130156"/>
                  <a:pt x="3318776" y="2127272"/>
                  <a:pt x="3331597" y="2122998"/>
                </a:cubicBezTo>
                <a:cubicBezTo>
                  <a:pt x="3386415" y="2104725"/>
                  <a:pt x="3343377" y="2107096"/>
                  <a:pt x="3379305" y="2107096"/>
                </a:cubicBezTo>
                <a:lnTo>
                  <a:pt x="3896139" y="2043485"/>
                </a:lnTo>
                <a:lnTo>
                  <a:pt x="4317558" y="1892411"/>
                </a:lnTo>
                <a:lnTo>
                  <a:pt x="4651513" y="1773141"/>
                </a:lnTo>
                <a:lnTo>
                  <a:pt x="4866198" y="1542553"/>
                </a:lnTo>
                <a:lnTo>
                  <a:pt x="5080884" y="1248355"/>
                </a:lnTo>
                <a:lnTo>
                  <a:pt x="5176299" y="1041621"/>
                </a:lnTo>
                <a:lnTo>
                  <a:pt x="5224007" y="850790"/>
                </a:lnTo>
                <a:lnTo>
                  <a:pt x="4524292" y="787179"/>
                </a:lnTo>
                <a:lnTo>
                  <a:pt x="4118776" y="731520"/>
                </a:lnTo>
                <a:lnTo>
                  <a:pt x="3927945" y="699715"/>
                </a:lnTo>
                <a:lnTo>
                  <a:pt x="3657600" y="652007"/>
                </a:lnTo>
                <a:lnTo>
                  <a:pt x="3323645" y="548640"/>
                </a:lnTo>
                <a:lnTo>
                  <a:pt x="3069204" y="413468"/>
                </a:lnTo>
                <a:lnTo>
                  <a:pt x="2926080" y="254442"/>
                </a:lnTo>
                <a:lnTo>
                  <a:pt x="2798859" y="119270"/>
                </a:lnTo>
                <a:lnTo>
                  <a:pt x="2472856" y="0"/>
                </a:lnTo>
                <a:close/>
              </a:path>
            </a:pathLst>
          </a:custGeom>
          <a:solidFill>
            <a:srgbClr val="00B05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52;p101">
            <a:extLst>
              <a:ext uri="{FF2B5EF4-FFF2-40B4-BE49-F238E27FC236}">
                <a16:creationId xmlns:a16="http://schemas.microsoft.com/office/drawing/2014/main" id="{DF092775-69A2-84A8-4BA2-028F0C93FE71}"/>
              </a:ext>
            </a:extLst>
          </p:cNvPr>
          <p:cNvSpPr txBox="1"/>
          <p:nvPr/>
        </p:nvSpPr>
        <p:spPr>
          <a:xfrm>
            <a:off x="232321" y="1109492"/>
            <a:ext cx="1778251" cy="378727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K = 3</a:t>
            </a: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03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3"/>
          <p:cNvSpPr txBox="1">
            <a:spLocks noGrp="1"/>
          </p:cNvSpPr>
          <p:nvPr>
            <p:ph type="title"/>
          </p:nvPr>
        </p:nvSpPr>
        <p:spPr>
          <a:xfrm>
            <a:off x="459600" y="242592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Divisão em k-means clusters</a:t>
            </a:r>
            <a:endParaRPr/>
          </a:p>
        </p:txBody>
      </p:sp>
      <p:sp>
        <p:nvSpPr>
          <p:cNvPr id="1068" name="Google Shape;1068;p103"/>
          <p:cNvSpPr txBox="1"/>
          <p:nvPr/>
        </p:nvSpPr>
        <p:spPr>
          <a:xfrm>
            <a:off x="232321" y="1109492"/>
            <a:ext cx="1778251" cy="646500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Weighted Set Cover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04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04"/>
          <p:cNvSpPr txBox="1">
            <a:spLocks noGrp="1"/>
          </p:cNvSpPr>
          <p:nvPr>
            <p:ph type="title"/>
          </p:nvPr>
        </p:nvSpPr>
        <p:spPr>
          <a:xfrm>
            <a:off x="459600" y="23464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de fontes de dados</a:t>
            </a:r>
            <a:endParaRPr/>
          </a:p>
        </p:txBody>
      </p:sp>
      <p:sp>
        <p:nvSpPr>
          <p:cNvPr id="1075" name="Google Shape;1075;p104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04"/>
          <p:cNvSpPr/>
          <p:nvPr/>
        </p:nvSpPr>
        <p:spPr>
          <a:xfrm>
            <a:off x="2950034" y="44061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4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04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4"/>
          <p:cNvSpPr/>
          <p:nvPr/>
        </p:nvSpPr>
        <p:spPr>
          <a:xfrm>
            <a:off x="2928049" y="142422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4"/>
          <p:cNvSpPr/>
          <p:nvPr/>
        </p:nvSpPr>
        <p:spPr>
          <a:xfrm>
            <a:off x="2786251" y="318278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04"/>
          <p:cNvSpPr/>
          <p:nvPr/>
        </p:nvSpPr>
        <p:spPr>
          <a:xfrm>
            <a:off x="2515906" y="19503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04"/>
          <p:cNvSpPr/>
          <p:nvPr/>
        </p:nvSpPr>
        <p:spPr>
          <a:xfrm>
            <a:off x="4974182" y="4686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04"/>
          <p:cNvSpPr/>
          <p:nvPr/>
        </p:nvSpPr>
        <p:spPr>
          <a:xfrm>
            <a:off x="6706998" y="253758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5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05"/>
          <p:cNvSpPr txBox="1">
            <a:spLocks noGrp="1"/>
          </p:cNvSpPr>
          <p:nvPr>
            <p:ph type="title"/>
          </p:nvPr>
        </p:nvSpPr>
        <p:spPr>
          <a:xfrm>
            <a:off x="459600" y="23464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Seleção de fontes de dados</a:t>
            </a:r>
            <a:endParaRPr/>
          </a:p>
        </p:txBody>
      </p:sp>
      <p:sp>
        <p:nvSpPr>
          <p:cNvPr id="1090" name="Google Shape;1090;p105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5"/>
          <p:cNvSpPr/>
          <p:nvPr/>
        </p:nvSpPr>
        <p:spPr>
          <a:xfrm>
            <a:off x="2950034" y="44061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05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05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5"/>
          <p:cNvSpPr/>
          <p:nvPr/>
        </p:nvSpPr>
        <p:spPr>
          <a:xfrm>
            <a:off x="2928049" y="142422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5"/>
          <p:cNvSpPr/>
          <p:nvPr/>
        </p:nvSpPr>
        <p:spPr>
          <a:xfrm>
            <a:off x="2786251" y="318278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5"/>
          <p:cNvSpPr/>
          <p:nvPr/>
        </p:nvSpPr>
        <p:spPr>
          <a:xfrm>
            <a:off x="2515906" y="19503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5"/>
          <p:cNvSpPr/>
          <p:nvPr/>
        </p:nvSpPr>
        <p:spPr>
          <a:xfrm>
            <a:off x="4974182" y="4686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05"/>
          <p:cNvSpPr/>
          <p:nvPr/>
        </p:nvSpPr>
        <p:spPr>
          <a:xfrm>
            <a:off x="6706998" y="253758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5"/>
          <p:cNvSpPr/>
          <p:nvPr/>
        </p:nvSpPr>
        <p:spPr>
          <a:xfrm>
            <a:off x="1820849" y="818984"/>
            <a:ext cx="3005593" cy="2671639"/>
          </a:xfrm>
          <a:custGeom>
            <a:avLst/>
            <a:gdLst/>
            <a:ahLst/>
            <a:cxnLst/>
            <a:rect l="l" t="t" r="r" b="b"/>
            <a:pathLst>
              <a:path w="3005593" h="2671639" extrusionOk="0">
                <a:moveTo>
                  <a:pt x="429371" y="453225"/>
                </a:moveTo>
                <a:lnTo>
                  <a:pt x="0" y="1232453"/>
                </a:lnTo>
                <a:lnTo>
                  <a:pt x="71562" y="2305879"/>
                </a:lnTo>
                <a:lnTo>
                  <a:pt x="500932" y="2671639"/>
                </a:lnTo>
                <a:lnTo>
                  <a:pt x="1343771" y="2663687"/>
                </a:lnTo>
                <a:lnTo>
                  <a:pt x="1971924" y="2385392"/>
                </a:lnTo>
                <a:lnTo>
                  <a:pt x="2552369" y="2130950"/>
                </a:lnTo>
                <a:lnTo>
                  <a:pt x="2910178" y="1773141"/>
                </a:lnTo>
                <a:lnTo>
                  <a:pt x="3005593" y="1296063"/>
                </a:lnTo>
                <a:lnTo>
                  <a:pt x="2830665" y="803082"/>
                </a:lnTo>
                <a:lnTo>
                  <a:pt x="2743200" y="397566"/>
                </a:lnTo>
                <a:lnTo>
                  <a:pt x="2655736" y="95416"/>
                </a:lnTo>
                <a:lnTo>
                  <a:pt x="2210463" y="15903"/>
                </a:lnTo>
                <a:lnTo>
                  <a:pt x="1598212" y="0"/>
                </a:lnTo>
                <a:lnTo>
                  <a:pt x="1534602" y="31806"/>
                </a:lnTo>
                <a:lnTo>
                  <a:pt x="946206" y="159026"/>
                </a:lnTo>
                <a:lnTo>
                  <a:pt x="596348" y="246491"/>
                </a:lnTo>
                <a:lnTo>
                  <a:pt x="429371" y="453225"/>
                </a:lnTo>
                <a:close/>
              </a:path>
            </a:pathLst>
          </a:custGeom>
          <a:solidFill>
            <a:schemeClr val="accent1">
              <a:alpha val="4705"/>
            </a:scheme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05"/>
          <p:cNvSpPr/>
          <p:nvPr/>
        </p:nvSpPr>
        <p:spPr>
          <a:xfrm>
            <a:off x="4699221" y="922351"/>
            <a:ext cx="3013544" cy="2711395"/>
          </a:xfrm>
          <a:custGeom>
            <a:avLst/>
            <a:gdLst/>
            <a:ahLst/>
            <a:cxnLst/>
            <a:rect l="l" t="t" r="r" b="b"/>
            <a:pathLst>
              <a:path w="3013544" h="2711395" extrusionOk="0">
                <a:moveTo>
                  <a:pt x="445273" y="2107096"/>
                </a:moveTo>
                <a:lnTo>
                  <a:pt x="469127" y="2274073"/>
                </a:lnTo>
                <a:lnTo>
                  <a:pt x="564542" y="2361538"/>
                </a:lnTo>
                <a:lnTo>
                  <a:pt x="604299" y="2385392"/>
                </a:lnTo>
                <a:lnTo>
                  <a:pt x="1033669" y="2552369"/>
                </a:lnTo>
                <a:lnTo>
                  <a:pt x="1288111" y="2655736"/>
                </a:lnTo>
                <a:lnTo>
                  <a:pt x="1598212" y="2663687"/>
                </a:lnTo>
                <a:lnTo>
                  <a:pt x="1948069" y="2703444"/>
                </a:lnTo>
                <a:lnTo>
                  <a:pt x="2130949" y="2711395"/>
                </a:lnTo>
                <a:lnTo>
                  <a:pt x="2449002" y="2623931"/>
                </a:lnTo>
                <a:lnTo>
                  <a:pt x="2695492" y="2433099"/>
                </a:lnTo>
                <a:lnTo>
                  <a:pt x="2838616" y="2250219"/>
                </a:lnTo>
                <a:lnTo>
                  <a:pt x="3013544" y="2011680"/>
                </a:lnTo>
                <a:lnTo>
                  <a:pt x="3013544" y="1765190"/>
                </a:lnTo>
                <a:lnTo>
                  <a:pt x="2926080" y="1510748"/>
                </a:lnTo>
                <a:lnTo>
                  <a:pt x="2759102" y="1168842"/>
                </a:lnTo>
                <a:lnTo>
                  <a:pt x="2488758" y="683812"/>
                </a:lnTo>
                <a:lnTo>
                  <a:pt x="2178657" y="365760"/>
                </a:lnTo>
                <a:lnTo>
                  <a:pt x="1677725" y="198783"/>
                </a:lnTo>
                <a:lnTo>
                  <a:pt x="1447137" y="111319"/>
                </a:lnTo>
                <a:lnTo>
                  <a:pt x="1160890" y="0"/>
                </a:lnTo>
                <a:lnTo>
                  <a:pt x="803082" y="63611"/>
                </a:lnTo>
                <a:lnTo>
                  <a:pt x="453224" y="111319"/>
                </a:lnTo>
                <a:lnTo>
                  <a:pt x="206734" y="135172"/>
                </a:lnTo>
                <a:lnTo>
                  <a:pt x="15902" y="254442"/>
                </a:lnTo>
                <a:lnTo>
                  <a:pt x="0" y="421419"/>
                </a:lnTo>
                <a:lnTo>
                  <a:pt x="31805" y="691764"/>
                </a:lnTo>
                <a:lnTo>
                  <a:pt x="111318" y="914400"/>
                </a:lnTo>
                <a:lnTo>
                  <a:pt x="166977" y="1144988"/>
                </a:lnTo>
                <a:lnTo>
                  <a:pt x="222636" y="1304014"/>
                </a:lnTo>
                <a:lnTo>
                  <a:pt x="310101" y="1463040"/>
                </a:lnTo>
                <a:lnTo>
                  <a:pt x="405516" y="1630018"/>
                </a:lnTo>
                <a:lnTo>
                  <a:pt x="500932" y="1844703"/>
                </a:lnTo>
                <a:lnTo>
                  <a:pt x="445273" y="2107096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5"/>
          <p:cNvSpPr/>
          <p:nvPr/>
        </p:nvSpPr>
        <p:spPr>
          <a:xfrm>
            <a:off x="2226365" y="2981739"/>
            <a:ext cx="5224007" cy="2146852"/>
          </a:xfrm>
          <a:custGeom>
            <a:avLst/>
            <a:gdLst/>
            <a:ahLst/>
            <a:cxnLst/>
            <a:rect l="l" t="t" r="r" b="b"/>
            <a:pathLst>
              <a:path w="5224007" h="2146852" extrusionOk="0">
                <a:moveTo>
                  <a:pt x="2472856" y="0"/>
                </a:moveTo>
                <a:lnTo>
                  <a:pt x="2154804" y="55659"/>
                </a:lnTo>
                <a:lnTo>
                  <a:pt x="1932167" y="151075"/>
                </a:lnTo>
                <a:lnTo>
                  <a:pt x="1685677" y="278296"/>
                </a:lnTo>
                <a:lnTo>
                  <a:pt x="1359673" y="429371"/>
                </a:lnTo>
                <a:lnTo>
                  <a:pt x="906449" y="612251"/>
                </a:lnTo>
                <a:lnTo>
                  <a:pt x="596348" y="699715"/>
                </a:lnTo>
                <a:lnTo>
                  <a:pt x="294198" y="811033"/>
                </a:lnTo>
                <a:lnTo>
                  <a:pt x="79513" y="890546"/>
                </a:lnTo>
                <a:lnTo>
                  <a:pt x="0" y="1073426"/>
                </a:lnTo>
                <a:lnTo>
                  <a:pt x="87465" y="1319917"/>
                </a:lnTo>
                <a:lnTo>
                  <a:pt x="302150" y="1494845"/>
                </a:lnTo>
                <a:lnTo>
                  <a:pt x="596348" y="1693628"/>
                </a:lnTo>
                <a:lnTo>
                  <a:pt x="914400" y="1844703"/>
                </a:lnTo>
                <a:lnTo>
                  <a:pt x="1176793" y="1979875"/>
                </a:lnTo>
                <a:lnTo>
                  <a:pt x="1518699" y="2083242"/>
                </a:lnTo>
                <a:lnTo>
                  <a:pt x="1757238" y="2130950"/>
                </a:lnTo>
                <a:lnTo>
                  <a:pt x="2059388" y="2130950"/>
                </a:lnTo>
                <a:cubicBezTo>
                  <a:pt x="2104445" y="2133600"/>
                  <a:pt x="2149425" y="2138901"/>
                  <a:pt x="2194560" y="2138901"/>
                </a:cubicBezTo>
                <a:cubicBezTo>
                  <a:pt x="2245448" y="2138901"/>
                  <a:pt x="2302526" y="2135763"/>
                  <a:pt x="2353586" y="2122998"/>
                </a:cubicBezTo>
                <a:cubicBezTo>
                  <a:pt x="2361717" y="2120965"/>
                  <a:pt x="2369489" y="2117697"/>
                  <a:pt x="2377440" y="2115047"/>
                </a:cubicBezTo>
                <a:cubicBezTo>
                  <a:pt x="2430449" y="2117697"/>
                  <a:pt x="2483716" y="2117137"/>
                  <a:pt x="2536466" y="2122998"/>
                </a:cubicBezTo>
                <a:cubicBezTo>
                  <a:pt x="2555643" y="2125129"/>
                  <a:pt x="2573406" y="2134221"/>
                  <a:pt x="2592125" y="2138901"/>
                </a:cubicBezTo>
                <a:cubicBezTo>
                  <a:pt x="2605236" y="2142179"/>
                  <a:pt x="2618630" y="2144202"/>
                  <a:pt x="2631882" y="2146852"/>
                </a:cubicBezTo>
                <a:cubicBezTo>
                  <a:pt x="2703444" y="2144202"/>
                  <a:pt x="2775269" y="2145585"/>
                  <a:pt x="2846567" y="2138901"/>
                </a:cubicBezTo>
                <a:cubicBezTo>
                  <a:pt x="2860778" y="2137569"/>
                  <a:pt x="2872051" y="2122998"/>
                  <a:pt x="2886324" y="2122998"/>
                </a:cubicBezTo>
                <a:cubicBezTo>
                  <a:pt x="2944874" y="2122998"/>
                  <a:pt x="3002943" y="2133600"/>
                  <a:pt x="3061252" y="2138901"/>
                </a:cubicBezTo>
                <a:cubicBezTo>
                  <a:pt x="3138115" y="2136251"/>
                  <a:pt x="3215064" y="2135466"/>
                  <a:pt x="3291840" y="2130950"/>
                </a:cubicBezTo>
                <a:cubicBezTo>
                  <a:pt x="3305331" y="2130156"/>
                  <a:pt x="3318776" y="2127272"/>
                  <a:pt x="3331597" y="2122998"/>
                </a:cubicBezTo>
                <a:cubicBezTo>
                  <a:pt x="3386415" y="2104725"/>
                  <a:pt x="3343377" y="2107096"/>
                  <a:pt x="3379305" y="2107096"/>
                </a:cubicBezTo>
                <a:lnTo>
                  <a:pt x="3896139" y="2043485"/>
                </a:lnTo>
                <a:lnTo>
                  <a:pt x="4317558" y="1892411"/>
                </a:lnTo>
                <a:lnTo>
                  <a:pt x="4651513" y="1773141"/>
                </a:lnTo>
                <a:lnTo>
                  <a:pt x="4866198" y="1542553"/>
                </a:lnTo>
                <a:lnTo>
                  <a:pt x="5080884" y="1248355"/>
                </a:lnTo>
                <a:lnTo>
                  <a:pt x="5176299" y="1041621"/>
                </a:lnTo>
                <a:lnTo>
                  <a:pt x="5224007" y="850790"/>
                </a:lnTo>
                <a:lnTo>
                  <a:pt x="4524292" y="787179"/>
                </a:lnTo>
                <a:lnTo>
                  <a:pt x="4118776" y="731520"/>
                </a:lnTo>
                <a:lnTo>
                  <a:pt x="3927945" y="699715"/>
                </a:lnTo>
                <a:lnTo>
                  <a:pt x="3657600" y="652007"/>
                </a:lnTo>
                <a:lnTo>
                  <a:pt x="3323645" y="548640"/>
                </a:lnTo>
                <a:lnTo>
                  <a:pt x="3069204" y="413468"/>
                </a:lnTo>
                <a:lnTo>
                  <a:pt x="2926080" y="254442"/>
                </a:lnTo>
                <a:lnTo>
                  <a:pt x="2798859" y="119270"/>
                </a:lnTo>
                <a:lnTo>
                  <a:pt x="2472856" y="0"/>
                </a:lnTo>
                <a:close/>
              </a:path>
            </a:pathLst>
          </a:custGeom>
          <a:solidFill>
            <a:srgbClr val="00B05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5"/>
          <p:cNvSpPr txBox="1"/>
          <p:nvPr/>
        </p:nvSpPr>
        <p:spPr>
          <a:xfrm>
            <a:off x="232321" y="1109492"/>
            <a:ext cx="1778251" cy="646500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Christofides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Dijkstra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6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6"/>
          <p:cNvSpPr txBox="1">
            <a:spLocks noGrp="1"/>
          </p:cNvSpPr>
          <p:nvPr>
            <p:ph type="title"/>
          </p:nvPr>
        </p:nvSpPr>
        <p:spPr>
          <a:xfrm>
            <a:off x="459600" y="23464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Coleta com múltiplos agentes</a:t>
            </a:r>
            <a:endParaRPr/>
          </a:p>
        </p:txBody>
      </p:sp>
      <p:sp>
        <p:nvSpPr>
          <p:cNvPr id="1109" name="Google Shape;1109;p106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2950034" y="44061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2928049" y="142422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2786251" y="318278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2515906" y="19503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4974182" y="4686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6706998" y="253758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8" name="Google Shape;1118;p106"/>
          <p:cNvCxnSpPr/>
          <p:nvPr/>
        </p:nvCxnSpPr>
        <p:spPr>
          <a:xfrm rot="10800000">
            <a:off x="4588934" y="2387600"/>
            <a:ext cx="165946" cy="1841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9" name="Google Shape;1119;p106"/>
          <p:cNvCxnSpPr/>
          <p:nvPr/>
        </p:nvCxnSpPr>
        <p:spPr>
          <a:xfrm rot="10800000">
            <a:off x="4429658" y="2149819"/>
            <a:ext cx="103975" cy="1376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0" name="Google Shape;1120;p106"/>
          <p:cNvCxnSpPr/>
          <p:nvPr/>
        </p:nvCxnSpPr>
        <p:spPr>
          <a:xfrm flipH="1">
            <a:off x="3924324" y="2066159"/>
            <a:ext cx="380044" cy="8366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1" name="Google Shape;1121;p106"/>
          <p:cNvCxnSpPr/>
          <p:nvPr/>
        </p:nvCxnSpPr>
        <p:spPr>
          <a:xfrm rot="10800000">
            <a:off x="3208850" y="2090802"/>
            <a:ext cx="572056" cy="6414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2" name="Google Shape;1122;p106"/>
          <p:cNvCxnSpPr/>
          <p:nvPr/>
        </p:nvCxnSpPr>
        <p:spPr>
          <a:xfrm rot="10800000" flipH="1">
            <a:off x="3170378" y="1747719"/>
            <a:ext cx="153267" cy="2919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3" name="Google Shape;1123;p106"/>
          <p:cNvCxnSpPr/>
          <p:nvPr/>
        </p:nvCxnSpPr>
        <p:spPr>
          <a:xfrm rot="10800000">
            <a:off x="3057087" y="1542257"/>
            <a:ext cx="245915" cy="17386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4" name="Google Shape;1124;p106"/>
          <p:cNvCxnSpPr/>
          <p:nvPr/>
        </p:nvCxnSpPr>
        <p:spPr>
          <a:xfrm flipH="1">
            <a:off x="2786251" y="1488219"/>
            <a:ext cx="163783" cy="14097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5" name="Google Shape;1125;p106"/>
          <p:cNvCxnSpPr/>
          <p:nvPr/>
        </p:nvCxnSpPr>
        <p:spPr>
          <a:xfrm flipH="1">
            <a:off x="2622959" y="1688325"/>
            <a:ext cx="66004" cy="26200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6" name="Google Shape;1126;p106"/>
          <p:cNvCxnSpPr/>
          <p:nvPr/>
        </p:nvCxnSpPr>
        <p:spPr>
          <a:xfrm flipH="1">
            <a:off x="2254093" y="2066159"/>
            <a:ext cx="273046" cy="35123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7" name="Google Shape;1127;p106"/>
          <p:cNvCxnSpPr/>
          <p:nvPr/>
        </p:nvCxnSpPr>
        <p:spPr>
          <a:xfrm>
            <a:off x="2240721" y="2507194"/>
            <a:ext cx="196282" cy="1756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8" name="Google Shape;1128;p106"/>
          <p:cNvCxnSpPr/>
          <p:nvPr/>
        </p:nvCxnSpPr>
        <p:spPr>
          <a:xfrm>
            <a:off x="2515906" y="2770622"/>
            <a:ext cx="107053" cy="139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9" name="Google Shape;1129;p106"/>
          <p:cNvCxnSpPr>
            <a:endCxn id="1114" idx="1"/>
          </p:cNvCxnSpPr>
          <p:nvPr/>
        </p:nvCxnSpPr>
        <p:spPr>
          <a:xfrm>
            <a:off x="2699029" y="2919271"/>
            <a:ext cx="102900" cy="2808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0" name="Google Shape;1130;p106"/>
          <p:cNvCxnSpPr/>
          <p:nvPr/>
        </p:nvCxnSpPr>
        <p:spPr>
          <a:xfrm rot="10800000" flipH="1">
            <a:off x="2898575" y="3182785"/>
            <a:ext cx="348436" cy="5901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1" name="Google Shape;1131;p106"/>
          <p:cNvCxnSpPr/>
          <p:nvPr/>
        </p:nvCxnSpPr>
        <p:spPr>
          <a:xfrm rot="10800000" flipH="1">
            <a:off x="3339547" y="2885800"/>
            <a:ext cx="457261" cy="22975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2" name="Google Shape;1132;p106"/>
          <p:cNvCxnSpPr/>
          <p:nvPr/>
        </p:nvCxnSpPr>
        <p:spPr>
          <a:xfrm rot="10800000" flipH="1">
            <a:off x="3909772" y="2770622"/>
            <a:ext cx="328273" cy="5278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3" name="Google Shape;1133;p106"/>
          <p:cNvCxnSpPr/>
          <p:nvPr/>
        </p:nvCxnSpPr>
        <p:spPr>
          <a:xfrm>
            <a:off x="4359822" y="2753965"/>
            <a:ext cx="360078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106"/>
          <p:cNvCxnSpPr/>
          <p:nvPr/>
        </p:nvCxnSpPr>
        <p:spPr>
          <a:xfrm flipH="1">
            <a:off x="4513396" y="2936181"/>
            <a:ext cx="241484" cy="17937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5" name="Google Shape;1135;p106"/>
          <p:cNvCxnSpPr/>
          <p:nvPr/>
        </p:nvCxnSpPr>
        <p:spPr>
          <a:xfrm>
            <a:off x="4410085" y="3206567"/>
            <a:ext cx="15902" cy="18843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6" name="Google Shape;1136;p106"/>
          <p:cNvCxnSpPr/>
          <p:nvPr/>
        </p:nvCxnSpPr>
        <p:spPr>
          <a:xfrm flipH="1">
            <a:off x="4114346" y="3495692"/>
            <a:ext cx="319591" cy="30662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7" name="Google Shape;1137;p106"/>
          <p:cNvCxnSpPr/>
          <p:nvPr/>
        </p:nvCxnSpPr>
        <p:spPr>
          <a:xfrm flipH="1">
            <a:off x="3494878" y="3841724"/>
            <a:ext cx="535714" cy="1118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8" name="Google Shape;1138;p106"/>
          <p:cNvCxnSpPr/>
          <p:nvPr/>
        </p:nvCxnSpPr>
        <p:spPr>
          <a:xfrm flipH="1">
            <a:off x="3057087" y="3953528"/>
            <a:ext cx="343149" cy="43144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9" name="Google Shape;1139;p106"/>
          <p:cNvCxnSpPr/>
          <p:nvPr/>
        </p:nvCxnSpPr>
        <p:spPr>
          <a:xfrm>
            <a:off x="3011351" y="4545279"/>
            <a:ext cx="159027" cy="14162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0" name="Google Shape;1140;p106"/>
          <p:cNvCxnSpPr/>
          <p:nvPr/>
        </p:nvCxnSpPr>
        <p:spPr>
          <a:xfrm>
            <a:off x="3244131" y="4734127"/>
            <a:ext cx="421420" cy="17473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1" name="Google Shape;1141;p106"/>
          <p:cNvCxnSpPr/>
          <p:nvPr/>
        </p:nvCxnSpPr>
        <p:spPr>
          <a:xfrm>
            <a:off x="3812929" y="4948042"/>
            <a:ext cx="461212" cy="11151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2" name="Google Shape;1142;p106"/>
          <p:cNvCxnSpPr/>
          <p:nvPr/>
        </p:nvCxnSpPr>
        <p:spPr>
          <a:xfrm rot="10800000" flipH="1">
            <a:off x="4429658" y="4821493"/>
            <a:ext cx="544524" cy="21049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3" name="Google Shape;1143;p106"/>
          <p:cNvCxnSpPr/>
          <p:nvPr/>
        </p:nvCxnSpPr>
        <p:spPr>
          <a:xfrm rot="10800000">
            <a:off x="4905955" y="4384968"/>
            <a:ext cx="121753" cy="24441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4" name="Google Shape;1144;p106"/>
          <p:cNvCxnSpPr/>
          <p:nvPr/>
        </p:nvCxnSpPr>
        <p:spPr>
          <a:xfrm rot="10800000">
            <a:off x="4533633" y="4007595"/>
            <a:ext cx="259464" cy="20875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5" name="Google Shape;1145;p106"/>
          <p:cNvCxnSpPr/>
          <p:nvPr/>
        </p:nvCxnSpPr>
        <p:spPr>
          <a:xfrm rot="10800000" flipH="1">
            <a:off x="4449840" y="3527496"/>
            <a:ext cx="31805" cy="36845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6" name="Google Shape;1146;p106"/>
          <p:cNvCxnSpPr/>
          <p:nvPr/>
        </p:nvCxnSpPr>
        <p:spPr>
          <a:xfrm rot="10800000">
            <a:off x="4485927" y="3196391"/>
            <a:ext cx="35423" cy="15833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7" name="Google Shape;1147;p106"/>
          <p:cNvCxnSpPr/>
          <p:nvPr/>
        </p:nvCxnSpPr>
        <p:spPr>
          <a:xfrm rot="10800000" flipH="1">
            <a:off x="4575107" y="2984777"/>
            <a:ext cx="225403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8" name="Google Shape;1148;p106"/>
          <p:cNvCxnSpPr/>
          <p:nvPr/>
        </p:nvCxnSpPr>
        <p:spPr>
          <a:xfrm>
            <a:off x="5080550" y="2984777"/>
            <a:ext cx="199116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9" name="Google Shape;1149;p106"/>
          <p:cNvCxnSpPr/>
          <p:nvPr/>
        </p:nvCxnSpPr>
        <p:spPr>
          <a:xfrm>
            <a:off x="5415830" y="3232596"/>
            <a:ext cx="526938" cy="1624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0" name="Google Shape;1150;p106"/>
          <p:cNvCxnSpPr/>
          <p:nvPr/>
        </p:nvCxnSpPr>
        <p:spPr>
          <a:xfrm rot="10800000" flipH="1">
            <a:off x="6147954" y="3209181"/>
            <a:ext cx="488016" cy="1858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1" name="Google Shape;1151;p106"/>
          <p:cNvCxnSpPr/>
          <p:nvPr/>
        </p:nvCxnSpPr>
        <p:spPr>
          <a:xfrm rot="10800000">
            <a:off x="6760524" y="2682813"/>
            <a:ext cx="0" cy="41077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2" name="Google Shape;1152;p106"/>
          <p:cNvCxnSpPr/>
          <p:nvPr/>
        </p:nvCxnSpPr>
        <p:spPr>
          <a:xfrm rot="10800000">
            <a:off x="6391962" y="2218644"/>
            <a:ext cx="293602" cy="261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3" name="Google Shape;1153;p106"/>
          <p:cNvCxnSpPr/>
          <p:nvPr/>
        </p:nvCxnSpPr>
        <p:spPr>
          <a:xfrm rot="10800000">
            <a:off x="5772647" y="2149819"/>
            <a:ext cx="43424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4" name="Google Shape;1154;p106"/>
          <p:cNvCxnSpPr/>
          <p:nvPr/>
        </p:nvCxnSpPr>
        <p:spPr>
          <a:xfrm flipH="1">
            <a:off x="5486400" y="2207033"/>
            <a:ext cx="98137" cy="18056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5" name="Google Shape;1155;p106"/>
          <p:cNvCxnSpPr/>
          <p:nvPr/>
        </p:nvCxnSpPr>
        <p:spPr>
          <a:xfrm flipH="1">
            <a:off x="5133215" y="2497468"/>
            <a:ext cx="249064" cy="15814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6" name="Google Shape;1156;p106"/>
          <p:cNvSpPr/>
          <p:nvPr/>
        </p:nvSpPr>
        <p:spPr>
          <a:xfrm>
            <a:off x="1820849" y="818984"/>
            <a:ext cx="3005593" cy="2671639"/>
          </a:xfrm>
          <a:custGeom>
            <a:avLst/>
            <a:gdLst/>
            <a:ahLst/>
            <a:cxnLst/>
            <a:rect l="l" t="t" r="r" b="b"/>
            <a:pathLst>
              <a:path w="3005593" h="2671639" extrusionOk="0">
                <a:moveTo>
                  <a:pt x="429371" y="453225"/>
                </a:moveTo>
                <a:lnTo>
                  <a:pt x="0" y="1232453"/>
                </a:lnTo>
                <a:lnTo>
                  <a:pt x="71562" y="2305879"/>
                </a:lnTo>
                <a:lnTo>
                  <a:pt x="500932" y="2671639"/>
                </a:lnTo>
                <a:lnTo>
                  <a:pt x="1343771" y="2663687"/>
                </a:lnTo>
                <a:lnTo>
                  <a:pt x="1971924" y="2385392"/>
                </a:lnTo>
                <a:lnTo>
                  <a:pt x="2552369" y="2130950"/>
                </a:lnTo>
                <a:lnTo>
                  <a:pt x="2910178" y="1773141"/>
                </a:lnTo>
                <a:lnTo>
                  <a:pt x="3005593" y="1296063"/>
                </a:lnTo>
                <a:lnTo>
                  <a:pt x="2830665" y="803082"/>
                </a:lnTo>
                <a:lnTo>
                  <a:pt x="2743200" y="397566"/>
                </a:lnTo>
                <a:lnTo>
                  <a:pt x="2655736" y="95416"/>
                </a:lnTo>
                <a:lnTo>
                  <a:pt x="2210463" y="15903"/>
                </a:lnTo>
                <a:lnTo>
                  <a:pt x="1598212" y="0"/>
                </a:lnTo>
                <a:lnTo>
                  <a:pt x="1534602" y="31806"/>
                </a:lnTo>
                <a:lnTo>
                  <a:pt x="946206" y="159026"/>
                </a:lnTo>
                <a:lnTo>
                  <a:pt x="596348" y="246491"/>
                </a:lnTo>
                <a:lnTo>
                  <a:pt x="429371" y="453225"/>
                </a:lnTo>
                <a:close/>
              </a:path>
            </a:pathLst>
          </a:custGeom>
          <a:solidFill>
            <a:schemeClr val="accent1">
              <a:alpha val="4705"/>
            </a:scheme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6"/>
          <p:cNvSpPr/>
          <p:nvPr/>
        </p:nvSpPr>
        <p:spPr>
          <a:xfrm>
            <a:off x="4699221" y="922351"/>
            <a:ext cx="3013544" cy="2711395"/>
          </a:xfrm>
          <a:custGeom>
            <a:avLst/>
            <a:gdLst/>
            <a:ahLst/>
            <a:cxnLst/>
            <a:rect l="l" t="t" r="r" b="b"/>
            <a:pathLst>
              <a:path w="3013544" h="2711395" extrusionOk="0">
                <a:moveTo>
                  <a:pt x="445273" y="2107096"/>
                </a:moveTo>
                <a:lnTo>
                  <a:pt x="469127" y="2274073"/>
                </a:lnTo>
                <a:lnTo>
                  <a:pt x="564542" y="2361538"/>
                </a:lnTo>
                <a:lnTo>
                  <a:pt x="604299" y="2385392"/>
                </a:lnTo>
                <a:lnTo>
                  <a:pt x="1033669" y="2552369"/>
                </a:lnTo>
                <a:lnTo>
                  <a:pt x="1288111" y="2655736"/>
                </a:lnTo>
                <a:lnTo>
                  <a:pt x="1598212" y="2663687"/>
                </a:lnTo>
                <a:lnTo>
                  <a:pt x="1948069" y="2703444"/>
                </a:lnTo>
                <a:lnTo>
                  <a:pt x="2130949" y="2711395"/>
                </a:lnTo>
                <a:lnTo>
                  <a:pt x="2449002" y="2623931"/>
                </a:lnTo>
                <a:lnTo>
                  <a:pt x="2695492" y="2433099"/>
                </a:lnTo>
                <a:lnTo>
                  <a:pt x="2838616" y="2250219"/>
                </a:lnTo>
                <a:lnTo>
                  <a:pt x="3013544" y="2011680"/>
                </a:lnTo>
                <a:lnTo>
                  <a:pt x="3013544" y="1765190"/>
                </a:lnTo>
                <a:lnTo>
                  <a:pt x="2926080" y="1510748"/>
                </a:lnTo>
                <a:lnTo>
                  <a:pt x="2759102" y="1168842"/>
                </a:lnTo>
                <a:lnTo>
                  <a:pt x="2488758" y="683812"/>
                </a:lnTo>
                <a:lnTo>
                  <a:pt x="2178657" y="365760"/>
                </a:lnTo>
                <a:lnTo>
                  <a:pt x="1677725" y="198783"/>
                </a:lnTo>
                <a:lnTo>
                  <a:pt x="1447137" y="111319"/>
                </a:lnTo>
                <a:lnTo>
                  <a:pt x="1160890" y="0"/>
                </a:lnTo>
                <a:lnTo>
                  <a:pt x="803082" y="63611"/>
                </a:lnTo>
                <a:lnTo>
                  <a:pt x="453224" y="111319"/>
                </a:lnTo>
                <a:lnTo>
                  <a:pt x="206734" y="135172"/>
                </a:lnTo>
                <a:lnTo>
                  <a:pt x="15902" y="254442"/>
                </a:lnTo>
                <a:lnTo>
                  <a:pt x="0" y="421419"/>
                </a:lnTo>
                <a:lnTo>
                  <a:pt x="31805" y="691764"/>
                </a:lnTo>
                <a:lnTo>
                  <a:pt x="111318" y="914400"/>
                </a:lnTo>
                <a:lnTo>
                  <a:pt x="166977" y="1144988"/>
                </a:lnTo>
                <a:lnTo>
                  <a:pt x="222636" y="1304014"/>
                </a:lnTo>
                <a:lnTo>
                  <a:pt x="310101" y="1463040"/>
                </a:lnTo>
                <a:lnTo>
                  <a:pt x="405516" y="1630018"/>
                </a:lnTo>
                <a:lnTo>
                  <a:pt x="500932" y="1844703"/>
                </a:lnTo>
                <a:lnTo>
                  <a:pt x="445273" y="2107096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6"/>
          <p:cNvSpPr/>
          <p:nvPr/>
        </p:nvSpPr>
        <p:spPr>
          <a:xfrm>
            <a:off x="2226365" y="2981739"/>
            <a:ext cx="5224007" cy="2146852"/>
          </a:xfrm>
          <a:custGeom>
            <a:avLst/>
            <a:gdLst/>
            <a:ahLst/>
            <a:cxnLst/>
            <a:rect l="l" t="t" r="r" b="b"/>
            <a:pathLst>
              <a:path w="5224007" h="2146852" extrusionOk="0">
                <a:moveTo>
                  <a:pt x="2472856" y="0"/>
                </a:moveTo>
                <a:lnTo>
                  <a:pt x="2154804" y="55659"/>
                </a:lnTo>
                <a:lnTo>
                  <a:pt x="1932167" y="151075"/>
                </a:lnTo>
                <a:lnTo>
                  <a:pt x="1685677" y="278296"/>
                </a:lnTo>
                <a:lnTo>
                  <a:pt x="1359673" y="429371"/>
                </a:lnTo>
                <a:lnTo>
                  <a:pt x="906449" y="612251"/>
                </a:lnTo>
                <a:lnTo>
                  <a:pt x="596348" y="699715"/>
                </a:lnTo>
                <a:lnTo>
                  <a:pt x="294198" y="811033"/>
                </a:lnTo>
                <a:lnTo>
                  <a:pt x="79513" y="890546"/>
                </a:lnTo>
                <a:lnTo>
                  <a:pt x="0" y="1073426"/>
                </a:lnTo>
                <a:lnTo>
                  <a:pt x="87465" y="1319917"/>
                </a:lnTo>
                <a:lnTo>
                  <a:pt x="302150" y="1494845"/>
                </a:lnTo>
                <a:lnTo>
                  <a:pt x="596348" y="1693628"/>
                </a:lnTo>
                <a:lnTo>
                  <a:pt x="914400" y="1844703"/>
                </a:lnTo>
                <a:lnTo>
                  <a:pt x="1176793" y="1979875"/>
                </a:lnTo>
                <a:lnTo>
                  <a:pt x="1518699" y="2083242"/>
                </a:lnTo>
                <a:lnTo>
                  <a:pt x="1757238" y="2130950"/>
                </a:lnTo>
                <a:lnTo>
                  <a:pt x="2059388" y="2130950"/>
                </a:lnTo>
                <a:cubicBezTo>
                  <a:pt x="2104445" y="2133600"/>
                  <a:pt x="2149425" y="2138901"/>
                  <a:pt x="2194560" y="2138901"/>
                </a:cubicBezTo>
                <a:cubicBezTo>
                  <a:pt x="2245448" y="2138901"/>
                  <a:pt x="2302526" y="2135763"/>
                  <a:pt x="2353586" y="2122998"/>
                </a:cubicBezTo>
                <a:cubicBezTo>
                  <a:pt x="2361717" y="2120965"/>
                  <a:pt x="2369489" y="2117697"/>
                  <a:pt x="2377440" y="2115047"/>
                </a:cubicBezTo>
                <a:cubicBezTo>
                  <a:pt x="2430449" y="2117697"/>
                  <a:pt x="2483716" y="2117137"/>
                  <a:pt x="2536466" y="2122998"/>
                </a:cubicBezTo>
                <a:cubicBezTo>
                  <a:pt x="2555643" y="2125129"/>
                  <a:pt x="2573406" y="2134221"/>
                  <a:pt x="2592125" y="2138901"/>
                </a:cubicBezTo>
                <a:cubicBezTo>
                  <a:pt x="2605236" y="2142179"/>
                  <a:pt x="2618630" y="2144202"/>
                  <a:pt x="2631882" y="2146852"/>
                </a:cubicBezTo>
                <a:cubicBezTo>
                  <a:pt x="2703444" y="2144202"/>
                  <a:pt x="2775269" y="2145585"/>
                  <a:pt x="2846567" y="2138901"/>
                </a:cubicBezTo>
                <a:cubicBezTo>
                  <a:pt x="2860778" y="2137569"/>
                  <a:pt x="2872051" y="2122998"/>
                  <a:pt x="2886324" y="2122998"/>
                </a:cubicBezTo>
                <a:cubicBezTo>
                  <a:pt x="2944874" y="2122998"/>
                  <a:pt x="3002943" y="2133600"/>
                  <a:pt x="3061252" y="2138901"/>
                </a:cubicBezTo>
                <a:cubicBezTo>
                  <a:pt x="3138115" y="2136251"/>
                  <a:pt x="3215064" y="2135466"/>
                  <a:pt x="3291840" y="2130950"/>
                </a:cubicBezTo>
                <a:cubicBezTo>
                  <a:pt x="3305331" y="2130156"/>
                  <a:pt x="3318776" y="2127272"/>
                  <a:pt x="3331597" y="2122998"/>
                </a:cubicBezTo>
                <a:cubicBezTo>
                  <a:pt x="3386415" y="2104725"/>
                  <a:pt x="3343377" y="2107096"/>
                  <a:pt x="3379305" y="2107096"/>
                </a:cubicBezTo>
                <a:lnTo>
                  <a:pt x="3896139" y="2043485"/>
                </a:lnTo>
                <a:lnTo>
                  <a:pt x="4317558" y="1892411"/>
                </a:lnTo>
                <a:lnTo>
                  <a:pt x="4651513" y="1773141"/>
                </a:lnTo>
                <a:lnTo>
                  <a:pt x="4866198" y="1542553"/>
                </a:lnTo>
                <a:lnTo>
                  <a:pt x="5080884" y="1248355"/>
                </a:lnTo>
                <a:lnTo>
                  <a:pt x="5176299" y="1041621"/>
                </a:lnTo>
                <a:lnTo>
                  <a:pt x="5224007" y="850790"/>
                </a:lnTo>
                <a:lnTo>
                  <a:pt x="4524292" y="787179"/>
                </a:lnTo>
                <a:lnTo>
                  <a:pt x="4118776" y="731520"/>
                </a:lnTo>
                <a:lnTo>
                  <a:pt x="3927945" y="699715"/>
                </a:lnTo>
                <a:lnTo>
                  <a:pt x="3657600" y="652007"/>
                </a:lnTo>
                <a:lnTo>
                  <a:pt x="3323645" y="548640"/>
                </a:lnTo>
                <a:lnTo>
                  <a:pt x="3069204" y="413468"/>
                </a:lnTo>
                <a:lnTo>
                  <a:pt x="2926080" y="254442"/>
                </a:lnTo>
                <a:lnTo>
                  <a:pt x="2798859" y="119270"/>
                </a:lnTo>
                <a:lnTo>
                  <a:pt x="2472856" y="0"/>
                </a:lnTo>
                <a:close/>
              </a:path>
            </a:pathLst>
          </a:custGeom>
          <a:solidFill>
            <a:srgbClr val="00B050">
              <a:alpha val="4705"/>
            </a:srgbClr>
          </a:solidFill>
          <a:ln w="9525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07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7"/>
          <p:cNvSpPr txBox="1">
            <a:spLocks noGrp="1"/>
          </p:cNvSpPr>
          <p:nvPr>
            <p:ph type="title"/>
          </p:nvPr>
        </p:nvSpPr>
        <p:spPr>
          <a:xfrm>
            <a:off x="459600" y="23464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Coleta com múltiplos agentes</a:t>
            </a:r>
            <a:endParaRPr/>
          </a:p>
        </p:txBody>
      </p:sp>
      <p:sp>
        <p:nvSpPr>
          <p:cNvPr id="1165" name="Google Shape;1165;p107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7"/>
          <p:cNvSpPr/>
          <p:nvPr/>
        </p:nvSpPr>
        <p:spPr>
          <a:xfrm>
            <a:off x="2950034" y="44061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07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07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07"/>
          <p:cNvSpPr/>
          <p:nvPr/>
        </p:nvSpPr>
        <p:spPr>
          <a:xfrm>
            <a:off x="2928049" y="142422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07"/>
          <p:cNvSpPr/>
          <p:nvPr/>
        </p:nvSpPr>
        <p:spPr>
          <a:xfrm>
            <a:off x="2786251" y="318278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07"/>
          <p:cNvSpPr/>
          <p:nvPr/>
        </p:nvSpPr>
        <p:spPr>
          <a:xfrm>
            <a:off x="2515906" y="19503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7"/>
          <p:cNvSpPr/>
          <p:nvPr/>
        </p:nvSpPr>
        <p:spPr>
          <a:xfrm>
            <a:off x="4974182" y="4686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07"/>
          <p:cNvSpPr/>
          <p:nvPr/>
        </p:nvSpPr>
        <p:spPr>
          <a:xfrm>
            <a:off x="6706998" y="253758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4" name="Google Shape;1174;p107"/>
          <p:cNvCxnSpPr/>
          <p:nvPr/>
        </p:nvCxnSpPr>
        <p:spPr>
          <a:xfrm rot="10800000">
            <a:off x="4588934" y="2387600"/>
            <a:ext cx="165946" cy="1841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5" name="Google Shape;1175;p107"/>
          <p:cNvCxnSpPr/>
          <p:nvPr/>
        </p:nvCxnSpPr>
        <p:spPr>
          <a:xfrm rot="10800000">
            <a:off x="4429658" y="2149819"/>
            <a:ext cx="103975" cy="1376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6" name="Google Shape;1176;p107"/>
          <p:cNvCxnSpPr/>
          <p:nvPr/>
        </p:nvCxnSpPr>
        <p:spPr>
          <a:xfrm flipH="1">
            <a:off x="3924324" y="2066159"/>
            <a:ext cx="380044" cy="8366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7" name="Google Shape;1177;p107"/>
          <p:cNvCxnSpPr/>
          <p:nvPr/>
        </p:nvCxnSpPr>
        <p:spPr>
          <a:xfrm rot="10800000">
            <a:off x="3208850" y="2090802"/>
            <a:ext cx="572056" cy="6414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8" name="Google Shape;1178;p107"/>
          <p:cNvCxnSpPr/>
          <p:nvPr/>
        </p:nvCxnSpPr>
        <p:spPr>
          <a:xfrm rot="10800000" flipH="1">
            <a:off x="3170378" y="1747719"/>
            <a:ext cx="153267" cy="2919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9" name="Google Shape;1179;p107"/>
          <p:cNvCxnSpPr/>
          <p:nvPr/>
        </p:nvCxnSpPr>
        <p:spPr>
          <a:xfrm rot="10800000">
            <a:off x="3057087" y="1542257"/>
            <a:ext cx="245915" cy="17386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0" name="Google Shape;1180;p107"/>
          <p:cNvCxnSpPr/>
          <p:nvPr/>
        </p:nvCxnSpPr>
        <p:spPr>
          <a:xfrm flipH="1">
            <a:off x="2786251" y="1488219"/>
            <a:ext cx="163783" cy="14097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1" name="Google Shape;1181;p107"/>
          <p:cNvCxnSpPr/>
          <p:nvPr/>
        </p:nvCxnSpPr>
        <p:spPr>
          <a:xfrm flipH="1">
            <a:off x="2622959" y="1688325"/>
            <a:ext cx="66004" cy="26200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2" name="Google Shape;1182;p107"/>
          <p:cNvCxnSpPr/>
          <p:nvPr/>
        </p:nvCxnSpPr>
        <p:spPr>
          <a:xfrm flipH="1">
            <a:off x="2254093" y="2066159"/>
            <a:ext cx="273046" cy="35123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3" name="Google Shape;1183;p107"/>
          <p:cNvCxnSpPr/>
          <p:nvPr/>
        </p:nvCxnSpPr>
        <p:spPr>
          <a:xfrm>
            <a:off x="2240721" y="2507194"/>
            <a:ext cx="196282" cy="1756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4" name="Google Shape;1184;p107"/>
          <p:cNvCxnSpPr/>
          <p:nvPr/>
        </p:nvCxnSpPr>
        <p:spPr>
          <a:xfrm>
            <a:off x="2515906" y="2770622"/>
            <a:ext cx="107053" cy="139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5" name="Google Shape;1185;p107"/>
          <p:cNvCxnSpPr>
            <a:endCxn id="1170" idx="1"/>
          </p:cNvCxnSpPr>
          <p:nvPr/>
        </p:nvCxnSpPr>
        <p:spPr>
          <a:xfrm>
            <a:off x="2699029" y="2919271"/>
            <a:ext cx="102900" cy="2808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6" name="Google Shape;1186;p107"/>
          <p:cNvCxnSpPr/>
          <p:nvPr/>
        </p:nvCxnSpPr>
        <p:spPr>
          <a:xfrm rot="10800000" flipH="1">
            <a:off x="2898575" y="3182785"/>
            <a:ext cx="348436" cy="5901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7" name="Google Shape;1187;p107"/>
          <p:cNvCxnSpPr/>
          <p:nvPr/>
        </p:nvCxnSpPr>
        <p:spPr>
          <a:xfrm rot="10800000" flipH="1">
            <a:off x="3339547" y="2885800"/>
            <a:ext cx="457261" cy="22975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8" name="Google Shape;1188;p107"/>
          <p:cNvCxnSpPr/>
          <p:nvPr/>
        </p:nvCxnSpPr>
        <p:spPr>
          <a:xfrm rot="10800000" flipH="1">
            <a:off x="3909772" y="2770622"/>
            <a:ext cx="328273" cy="5278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9" name="Google Shape;1189;p107"/>
          <p:cNvCxnSpPr/>
          <p:nvPr/>
        </p:nvCxnSpPr>
        <p:spPr>
          <a:xfrm>
            <a:off x="4359822" y="2753965"/>
            <a:ext cx="360078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0" name="Google Shape;1190;p107"/>
          <p:cNvCxnSpPr/>
          <p:nvPr/>
        </p:nvCxnSpPr>
        <p:spPr>
          <a:xfrm flipH="1">
            <a:off x="4513396" y="2936181"/>
            <a:ext cx="241484" cy="17937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1" name="Google Shape;1191;p107"/>
          <p:cNvCxnSpPr/>
          <p:nvPr/>
        </p:nvCxnSpPr>
        <p:spPr>
          <a:xfrm>
            <a:off x="4410085" y="3206567"/>
            <a:ext cx="15902" cy="18843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2" name="Google Shape;1192;p107"/>
          <p:cNvCxnSpPr/>
          <p:nvPr/>
        </p:nvCxnSpPr>
        <p:spPr>
          <a:xfrm flipH="1">
            <a:off x="4114346" y="3495692"/>
            <a:ext cx="319591" cy="30662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3" name="Google Shape;1193;p107"/>
          <p:cNvCxnSpPr/>
          <p:nvPr/>
        </p:nvCxnSpPr>
        <p:spPr>
          <a:xfrm flipH="1">
            <a:off x="3494878" y="3841724"/>
            <a:ext cx="535714" cy="1118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4" name="Google Shape;1194;p107"/>
          <p:cNvCxnSpPr/>
          <p:nvPr/>
        </p:nvCxnSpPr>
        <p:spPr>
          <a:xfrm flipH="1">
            <a:off x="3057087" y="3953528"/>
            <a:ext cx="343149" cy="43144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5" name="Google Shape;1195;p107"/>
          <p:cNvCxnSpPr/>
          <p:nvPr/>
        </p:nvCxnSpPr>
        <p:spPr>
          <a:xfrm>
            <a:off x="3011351" y="4545279"/>
            <a:ext cx="159027" cy="14162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6" name="Google Shape;1196;p107"/>
          <p:cNvCxnSpPr/>
          <p:nvPr/>
        </p:nvCxnSpPr>
        <p:spPr>
          <a:xfrm>
            <a:off x="3244131" y="4734127"/>
            <a:ext cx="421420" cy="17473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7" name="Google Shape;1197;p107"/>
          <p:cNvCxnSpPr/>
          <p:nvPr/>
        </p:nvCxnSpPr>
        <p:spPr>
          <a:xfrm>
            <a:off x="3812929" y="4948042"/>
            <a:ext cx="461212" cy="11151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8" name="Google Shape;1198;p107"/>
          <p:cNvCxnSpPr/>
          <p:nvPr/>
        </p:nvCxnSpPr>
        <p:spPr>
          <a:xfrm rot="10800000" flipH="1">
            <a:off x="4429658" y="4821493"/>
            <a:ext cx="544524" cy="21049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9" name="Google Shape;1199;p107"/>
          <p:cNvCxnSpPr/>
          <p:nvPr/>
        </p:nvCxnSpPr>
        <p:spPr>
          <a:xfrm rot="10800000">
            <a:off x="4905955" y="4384968"/>
            <a:ext cx="121753" cy="24441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0" name="Google Shape;1200;p107"/>
          <p:cNvCxnSpPr/>
          <p:nvPr/>
        </p:nvCxnSpPr>
        <p:spPr>
          <a:xfrm rot="10800000">
            <a:off x="4533633" y="4007595"/>
            <a:ext cx="259464" cy="20875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1" name="Google Shape;1201;p107"/>
          <p:cNvCxnSpPr/>
          <p:nvPr/>
        </p:nvCxnSpPr>
        <p:spPr>
          <a:xfrm rot="10800000" flipH="1">
            <a:off x="4449840" y="3527496"/>
            <a:ext cx="31805" cy="36845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2" name="Google Shape;1202;p107"/>
          <p:cNvCxnSpPr/>
          <p:nvPr/>
        </p:nvCxnSpPr>
        <p:spPr>
          <a:xfrm rot="10800000">
            <a:off x="4485927" y="3196391"/>
            <a:ext cx="35423" cy="15833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3" name="Google Shape;1203;p107"/>
          <p:cNvCxnSpPr/>
          <p:nvPr/>
        </p:nvCxnSpPr>
        <p:spPr>
          <a:xfrm rot="10800000" flipH="1">
            <a:off x="4575107" y="2984777"/>
            <a:ext cx="225403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107"/>
          <p:cNvCxnSpPr/>
          <p:nvPr/>
        </p:nvCxnSpPr>
        <p:spPr>
          <a:xfrm>
            <a:off x="5080550" y="2984777"/>
            <a:ext cx="199116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107"/>
          <p:cNvCxnSpPr/>
          <p:nvPr/>
        </p:nvCxnSpPr>
        <p:spPr>
          <a:xfrm>
            <a:off x="5415830" y="3232596"/>
            <a:ext cx="526938" cy="1624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107"/>
          <p:cNvCxnSpPr/>
          <p:nvPr/>
        </p:nvCxnSpPr>
        <p:spPr>
          <a:xfrm rot="10800000" flipH="1">
            <a:off x="6147954" y="3209181"/>
            <a:ext cx="488016" cy="1858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107"/>
          <p:cNvCxnSpPr/>
          <p:nvPr/>
        </p:nvCxnSpPr>
        <p:spPr>
          <a:xfrm rot="10800000">
            <a:off x="6760524" y="2682813"/>
            <a:ext cx="0" cy="41077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8" name="Google Shape;1208;p107"/>
          <p:cNvCxnSpPr/>
          <p:nvPr/>
        </p:nvCxnSpPr>
        <p:spPr>
          <a:xfrm rot="10800000">
            <a:off x="6391962" y="2218644"/>
            <a:ext cx="293602" cy="261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9" name="Google Shape;1209;p107"/>
          <p:cNvCxnSpPr/>
          <p:nvPr/>
        </p:nvCxnSpPr>
        <p:spPr>
          <a:xfrm rot="10800000">
            <a:off x="5772647" y="2149819"/>
            <a:ext cx="43424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0" name="Google Shape;1210;p107"/>
          <p:cNvCxnSpPr/>
          <p:nvPr/>
        </p:nvCxnSpPr>
        <p:spPr>
          <a:xfrm flipH="1">
            <a:off x="5486400" y="2207033"/>
            <a:ext cx="98137" cy="18056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1" name="Google Shape;1211;p107"/>
          <p:cNvCxnSpPr/>
          <p:nvPr/>
        </p:nvCxnSpPr>
        <p:spPr>
          <a:xfrm flipH="1">
            <a:off x="5133215" y="2497468"/>
            <a:ext cx="249064" cy="15814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2" name="Google Shape;1212;p107"/>
          <p:cNvSpPr txBox="1"/>
          <p:nvPr/>
        </p:nvSpPr>
        <p:spPr>
          <a:xfrm>
            <a:off x="232321" y="1109492"/>
            <a:ext cx="1778251" cy="378727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Knapsack</a:t>
            </a:r>
            <a:endParaRPr sz="20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bd7e9ade4_0_162"/>
          <p:cNvSpPr txBox="1">
            <a:spLocks noGrp="1"/>
          </p:cNvSpPr>
          <p:nvPr>
            <p:ph type="title"/>
          </p:nvPr>
        </p:nvSpPr>
        <p:spPr>
          <a:xfrm>
            <a:off x="431600" y="1409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Principais contribuições</a:t>
            </a:r>
            <a:endParaRPr/>
          </a:p>
        </p:txBody>
      </p:sp>
      <p:grpSp>
        <p:nvGrpSpPr>
          <p:cNvPr id="273" name="Google Shape;273;g2fbd7e9ade4_0_162"/>
          <p:cNvGrpSpPr/>
          <p:nvPr/>
        </p:nvGrpSpPr>
        <p:grpSpPr>
          <a:xfrm>
            <a:off x="2842336" y="787443"/>
            <a:ext cx="6048360" cy="4164183"/>
            <a:chOff x="438067" y="457200"/>
            <a:chExt cx="7506963" cy="5935267"/>
          </a:xfrm>
        </p:grpSpPr>
        <p:sp>
          <p:nvSpPr>
            <p:cNvPr id="274" name="Google Shape;274;g2fbd7e9ade4_0_162"/>
            <p:cNvSpPr/>
            <p:nvPr/>
          </p:nvSpPr>
          <p:spPr>
            <a:xfrm>
              <a:off x="438067" y="618067"/>
              <a:ext cx="7503600" cy="5774400"/>
            </a:xfrm>
            <a:prstGeom prst="rect">
              <a:avLst/>
            </a:prstGeom>
            <a:solidFill>
              <a:srgbClr val="1A3260">
                <a:alpha val="96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" name="Google Shape;275;g2fbd7e9ade4_0_162"/>
            <p:cNvSpPr/>
            <p:nvPr/>
          </p:nvSpPr>
          <p:spPr>
            <a:xfrm>
              <a:off x="438068" y="457200"/>
              <a:ext cx="3703200" cy="95100"/>
            </a:xfrm>
            <a:prstGeom prst="rect">
              <a:avLst/>
            </a:prstGeom>
            <a:solidFill>
              <a:srgbClr val="1A32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6" name="Google Shape;276;g2fbd7e9ade4_0_162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rgbClr val="4590B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7" name="Google Shape;277;g2fbd7e9ade4_0_162"/>
          <p:cNvSpPr txBox="1"/>
          <p:nvPr/>
        </p:nvSpPr>
        <p:spPr>
          <a:xfrm>
            <a:off x="2959999" y="1173032"/>
            <a:ext cx="5810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Contribuições </a:t>
            </a: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 pesquisa</a:t>
            </a:r>
            <a:endParaRPr lang="pt-BR" sz="34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8" name="Google Shape;278;g2fbd7e9ade4_0_162"/>
          <p:cNvGrpSpPr/>
          <p:nvPr/>
        </p:nvGrpSpPr>
        <p:grpSpPr>
          <a:xfrm>
            <a:off x="-176773" y="1574836"/>
            <a:ext cx="8730277" cy="3368101"/>
            <a:chOff x="-4028574" y="-618397"/>
            <a:chExt cx="10835642" cy="4800600"/>
          </a:xfrm>
        </p:grpSpPr>
        <p:sp>
          <p:nvSpPr>
            <p:cNvPr id="279" name="Google Shape;279;g2fbd7e9ade4_0_162"/>
            <p:cNvSpPr/>
            <p:nvPr/>
          </p:nvSpPr>
          <p:spPr>
            <a:xfrm>
              <a:off x="-4028574" y="-618397"/>
              <a:ext cx="4800600" cy="4800600"/>
            </a:xfrm>
            <a:prstGeom prst="blockArc">
              <a:avLst>
                <a:gd name="adj1" fmla="val 18900000"/>
                <a:gd name="adj2" fmla="val 2700000"/>
                <a:gd name="adj3" fmla="val 450"/>
              </a:avLst>
            </a:prstGeom>
            <a:noFill/>
            <a:ln w="12700" cap="rnd" cmpd="sng">
              <a:solidFill>
                <a:srgbClr val="3372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fbd7e9ade4_0_162"/>
            <p:cNvSpPr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fbd7e9ade4_0_162"/>
            <p:cNvSpPr txBox="1"/>
            <p:nvPr/>
          </p:nvSpPr>
          <p:spPr>
            <a:xfrm>
              <a:off x="496568" y="356393"/>
              <a:ext cx="63105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Gill Sans"/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Coleta Oportunista com Agentes Móveis</a:t>
              </a:r>
              <a:r>
                <a:rPr lang="pt-BR" sz="1600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: Agent-Knap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fbd7e9ade4_0_162"/>
            <p:cNvSpPr/>
            <p:nvPr/>
          </p:nvSpPr>
          <p:spPr>
            <a:xfrm>
              <a:off x="51076" y="267295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fbd7e9ade4_0_162"/>
            <p:cNvSpPr/>
            <p:nvPr/>
          </p:nvSpPr>
          <p:spPr>
            <a:xfrm>
              <a:off x="755666" y="1425575"/>
              <a:ext cx="60513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fbd7e9ade4_0_162"/>
            <p:cNvSpPr txBox="1"/>
            <p:nvPr/>
          </p:nvSpPr>
          <p:spPr>
            <a:xfrm>
              <a:off x="755666" y="1425575"/>
              <a:ext cx="60513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Gill Sans"/>
                <a:buNone/>
              </a:pPr>
              <a:r>
                <a:rPr lang="pt-BR" sz="1600" dirty="0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Uso combinado de coleta com AM e cache</a:t>
              </a:r>
              <a:endParaRPr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fbd7e9ade4_0_162"/>
            <p:cNvSpPr/>
            <p:nvPr/>
          </p:nvSpPr>
          <p:spPr>
            <a:xfrm>
              <a:off x="310174" y="1336476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fbd7e9ade4_0_162"/>
            <p:cNvSpPr/>
            <p:nvPr/>
          </p:nvSpPr>
          <p:spPr>
            <a:xfrm>
              <a:off x="496568" y="2494756"/>
              <a:ext cx="6310500" cy="712800"/>
            </a:xfrm>
            <a:prstGeom prst="rect">
              <a:avLst/>
            </a:prstGeom>
            <a:gradFill>
              <a:gsLst>
                <a:gs pos="0">
                  <a:srgbClr val="609EC1"/>
                </a:gs>
                <a:gs pos="84000">
                  <a:srgbClr val="38789A"/>
                </a:gs>
                <a:gs pos="100000">
                  <a:srgbClr val="38789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fbd7e9ade4_0_162"/>
            <p:cNvSpPr txBox="1"/>
            <p:nvPr/>
          </p:nvSpPr>
          <p:spPr>
            <a:xfrm>
              <a:off x="496568" y="2494756"/>
              <a:ext cx="6310500" cy="7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775" tIns="88900" rIns="88900" bIns="88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Gill Sans"/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Simulador para cenários com AMs: AgentSim-IoT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fbd7e9ade4_0_162"/>
            <p:cNvSpPr/>
            <p:nvPr/>
          </p:nvSpPr>
          <p:spPr>
            <a:xfrm>
              <a:off x="51076" y="2405658"/>
              <a:ext cx="891000" cy="891000"/>
            </a:xfrm>
            <a:prstGeom prst="ellipse">
              <a:avLst/>
            </a:prstGeom>
            <a:solidFill>
              <a:srgbClr val="0B5394"/>
            </a:solidFill>
            <a:ln w="12700" cap="rnd" cmpd="sng">
              <a:solidFill>
                <a:srgbClr val="4490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2fbd7e9ade4_0_162" descr="Network"/>
          <p:cNvSpPr/>
          <p:nvPr/>
        </p:nvSpPr>
        <p:spPr>
          <a:xfrm>
            <a:off x="598875" y="1173028"/>
            <a:ext cx="1290600" cy="111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g2fbd7e9ade4_0_162" descr="Link"/>
          <p:cNvSpPr/>
          <p:nvPr/>
        </p:nvSpPr>
        <p:spPr>
          <a:xfrm>
            <a:off x="661900" y="2929200"/>
            <a:ext cx="1056300" cy="116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89490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08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72" y="991009"/>
            <a:ext cx="5660228" cy="41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08"/>
          <p:cNvSpPr txBox="1">
            <a:spLocks noGrp="1"/>
          </p:cNvSpPr>
          <p:nvPr>
            <p:ph type="title"/>
          </p:nvPr>
        </p:nvSpPr>
        <p:spPr>
          <a:xfrm>
            <a:off x="459600" y="234641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Coleta com múltiplos agentes</a:t>
            </a:r>
            <a:endParaRPr/>
          </a:p>
        </p:txBody>
      </p:sp>
      <p:sp>
        <p:nvSpPr>
          <p:cNvPr id="1219" name="Google Shape;1219;p108"/>
          <p:cNvSpPr/>
          <p:nvPr/>
        </p:nvSpPr>
        <p:spPr>
          <a:xfrm>
            <a:off x="3817271" y="209080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8"/>
          <p:cNvSpPr/>
          <p:nvPr/>
        </p:nvSpPr>
        <p:spPr>
          <a:xfrm>
            <a:off x="2950034" y="44061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08"/>
          <p:cNvSpPr/>
          <p:nvPr/>
        </p:nvSpPr>
        <p:spPr>
          <a:xfrm>
            <a:off x="5982104" y="3379098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08"/>
          <p:cNvSpPr/>
          <p:nvPr/>
        </p:nvSpPr>
        <p:spPr>
          <a:xfrm>
            <a:off x="5584537" y="209080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08"/>
          <p:cNvSpPr/>
          <p:nvPr/>
        </p:nvSpPr>
        <p:spPr>
          <a:xfrm>
            <a:off x="2928049" y="1424222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08"/>
          <p:cNvSpPr/>
          <p:nvPr/>
        </p:nvSpPr>
        <p:spPr>
          <a:xfrm>
            <a:off x="2786251" y="3182785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08"/>
          <p:cNvSpPr/>
          <p:nvPr/>
        </p:nvSpPr>
        <p:spPr>
          <a:xfrm>
            <a:off x="2515906" y="195033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08"/>
          <p:cNvSpPr/>
          <p:nvPr/>
        </p:nvSpPr>
        <p:spPr>
          <a:xfrm>
            <a:off x="4974182" y="4686906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8"/>
          <p:cNvSpPr/>
          <p:nvPr/>
        </p:nvSpPr>
        <p:spPr>
          <a:xfrm>
            <a:off x="6706998" y="2537581"/>
            <a:ext cx="107053" cy="118035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8" name="Google Shape;1228;p108"/>
          <p:cNvCxnSpPr/>
          <p:nvPr/>
        </p:nvCxnSpPr>
        <p:spPr>
          <a:xfrm rot="10800000">
            <a:off x="4588934" y="2387600"/>
            <a:ext cx="165946" cy="1841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9" name="Google Shape;1229;p108"/>
          <p:cNvCxnSpPr/>
          <p:nvPr/>
        </p:nvCxnSpPr>
        <p:spPr>
          <a:xfrm rot="10800000">
            <a:off x="4429658" y="2149819"/>
            <a:ext cx="103975" cy="13765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0" name="Google Shape;1230;p108"/>
          <p:cNvCxnSpPr/>
          <p:nvPr/>
        </p:nvCxnSpPr>
        <p:spPr>
          <a:xfrm flipH="1">
            <a:off x="3924324" y="2066159"/>
            <a:ext cx="380044" cy="8366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1" name="Google Shape;1231;p108"/>
          <p:cNvCxnSpPr/>
          <p:nvPr/>
        </p:nvCxnSpPr>
        <p:spPr>
          <a:xfrm rot="10800000">
            <a:off x="3208850" y="2090802"/>
            <a:ext cx="572056" cy="6414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2" name="Google Shape;1232;p108"/>
          <p:cNvCxnSpPr/>
          <p:nvPr/>
        </p:nvCxnSpPr>
        <p:spPr>
          <a:xfrm rot="10800000" flipH="1">
            <a:off x="3170378" y="1747719"/>
            <a:ext cx="153267" cy="2919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3" name="Google Shape;1233;p108"/>
          <p:cNvCxnSpPr/>
          <p:nvPr/>
        </p:nvCxnSpPr>
        <p:spPr>
          <a:xfrm rot="10800000">
            <a:off x="3057087" y="1542257"/>
            <a:ext cx="245915" cy="17386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4" name="Google Shape;1234;p108"/>
          <p:cNvCxnSpPr/>
          <p:nvPr/>
        </p:nvCxnSpPr>
        <p:spPr>
          <a:xfrm flipH="1">
            <a:off x="2786251" y="1488219"/>
            <a:ext cx="163783" cy="14097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5" name="Google Shape;1235;p108"/>
          <p:cNvCxnSpPr/>
          <p:nvPr/>
        </p:nvCxnSpPr>
        <p:spPr>
          <a:xfrm flipH="1">
            <a:off x="2622959" y="1688325"/>
            <a:ext cx="66004" cy="26200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6" name="Google Shape;1236;p108"/>
          <p:cNvCxnSpPr/>
          <p:nvPr/>
        </p:nvCxnSpPr>
        <p:spPr>
          <a:xfrm flipH="1">
            <a:off x="2254093" y="2066159"/>
            <a:ext cx="273046" cy="35123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7" name="Google Shape;1237;p108"/>
          <p:cNvCxnSpPr/>
          <p:nvPr/>
        </p:nvCxnSpPr>
        <p:spPr>
          <a:xfrm>
            <a:off x="2240721" y="2507194"/>
            <a:ext cx="196282" cy="1756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8" name="Google Shape;1238;p108"/>
          <p:cNvCxnSpPr/>
          <p:nvPr/>
        </p:nvCxnSpPr>
        <p:spPr>
          <a:xfrm>
            <a:off x="2515906" y="2770622"/>
            <a:ext cx="107053" cy="139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9" name="Google Shape;1239;p108"/>
          <p:cNvCxnSpPr>
            <a:endCxn id="1224" idx="1"/>
          </p:cNvCxnSpPr>
          <p:nvPr/>
        </p:nvCxnSpPr>
        <p:spPr>
          <a:xfrm>
            <a:off x="2699029" y="2919271"/>
            <a:ext cx="102900" cy="2808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0" name="Google Shape;1240;p108"/>
          <p:cNvCxnSpPr/>
          <p:nvPr/>
        </p:nvCxnSpPr>
        <p:spPr>
          <a:xfrm rot="10800000" flipH="1">
            <a:off x="2898575" y="3182785"/>
            <a:ext cx="348436" cy="5901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1" name="Google Shape;1241;p108"/>
          <p:cNvCxnSpPr/>
          <p:nvPr/>
        </p:nvCxnSpPr>
        <p:spPr>
          <a:xfrm rot="10800000" flipH="1">
            <a:off x="3339547" y="2885800"/>
            <a:ext cx="457261" cy="22975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2" name="Google Shape;1242;p108"/>
          <p:cNvCxnSpPr/>
          <p:nvPr/>
        </p:nvCxnSpPr>
        <p:spPr>
          <a:xfrm rot="10800000" flipH="1">
            <a:off x="3909772" y="2770622"/>
            <a:ext cx="328273" cy="5278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3" name="Google Shape;1243;p108"/>
          <p:cNvCxnSpPr/>
          <p:nvPr/>
        </p:nvCxnSpPr>
        <p:spPr>
          <a:xfrm>
            <a:off x="4359822" y="2753965"/>
            <a:ext cx="360078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4" name="Google Shape;1244;p108"/>
          <p:cNvCxnSpPr/>
          <p:nvPr/>
        </p:nvCxnSpPr>
        <p:spPr>
          <a:xfrm flipH="1">
            <a:off x="4513396" y="2936181"/>
            <a:ext cx="241484" cy="17937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5" name="Google Shape;1245;p108"/>
          <p:cNvCxnSpPr/>
          <p:nvPr/>
        </p:nvCxnSpPr>
        <p:spPr>
          <a:xfrm>
            <a:off x="4410085" y="3206567"/>
            <a:ext cx="15902" cy="188433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6" name="Google Shape;1246;p108"/>
          <p:cNvCxnSpPr/>
          <p:nvPr/>
        </p:nvCxnSpPr>
        <p:spPr>
          <a:xfrm flipH="1">
            <a:off x="4114346" y="3495692"/>
            <a:ext cx="319591" cy="30662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7" name="Google Shape;1247;p108"/>
          <p:cNvCxnSpPr/>
          <p:nvPr/>
        </p:nvCxnSpPr>
        <p:spPr>
          <a:xfrm flipH="1">
            <a:off x="3494878" y="3841724"/>
            <a:ext cx="535714" cy="1118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8" name="Google Shape;1248;p108"/>
          <p:cNvCxnSpPr/>
          <p:nvPr/>
        </p:nvCxnSpPr>
        <p:spPr>
          <a:xfrm flipH="1">
            <a:off x="3057087" y="3953528"/>
            <a:ext cx="343149" cy="43144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9" name="Google Shape;1249;p108"/>
          <p:cNvCxnSpPr/>
          <p:nvPr/>
        </p:nvCxnSpPr>
        <p:spPr>
          <a:xfrm>
            <a:off x="3011351" y="4545279"/>
            <a:ext cx="159027" cy="14162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0" name="Google Shape;1250;p108"/>
          <p:cNvCxnSpPr/>
          <p:nvPr/>
        </p:nvCxnSpPr>
        <p:spPr>
          <a:xfrm>
            <a:off x="3244131" y="4734127"/>
            <a:ext cx="421420" cy="17473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1" name="Google Shape;1251;p108"/>
          <p:cNvCxnSpPr/>
          <p:nvPr/>
        </p:nvCxnSpPr>
        <p:spPr>
          <a:xfrm>
            <a:off x="3812929" y="4948042"/>
            <a:ext cx="461212" cy="11151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2" name="Google Shape;1252;p108"/>
          <p:cNvCxnSpPr/>
          <p:nvPr/>
        </p:nvCxnSpPr>
        <p:spPr>
          <a:xfrm rot="10800000" flipH="1">
            <a:off x="4429658" y="4821493"/>
            <a:ext cx="544524" cy="21049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3" name="Google Shape;1253;p108"/>
          <p:cNvCxnSpPr/>
          <p:nvPr/>
        </p:nvCxnSpPr>
        <p:spPr>
          <a:xfrm rot="10800000">
            <a:off x="4905955" y="4384968"/>
            <a:ext cx="121753" cy="24441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4" name="Google Shape;1254;p108"/>
          <p:cNvCxnSpPr/>
          <p:nvPr/>
        </p:nvCxnSpPr>
        <p:spPr>
          <a:xfrm rot="10800000">
            <a:off x="4533633" y="4007595"/>
            <a:ext cx="259464" cy="20875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5" name="Google Shape;1255;p108"/>
          <p:cNvCxnSpPr/>
          <p:nvPr/>
        </p:nvCxnSpPr>
        <p:spPr>
          <a:xfrm rot="10800000" flipH="1">
            <a:off x="4449840" y="3527496"/>
            <a:ext cx="31805" cy="36845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6" name="Google Shape;1256;p108"/>
          <p:cNvCxnSpPr/>
          <p:nvPr/>
        </p:nvCxnSpPr>
        <p:spPr>
          <a:xfrm rot="10800000">
            <a:off x="4485927" y="3196391"/>
            <a:ext cx="35423" cy="15833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7" name="Google Shape;1257;p108"/>
          <p:cNvCxnSpPr/>
          <p:nvPr/>
        </p:nvCxnSpPr>
        <p:spPr>
          <a:xfrm rot="10800000" flipH="1">
            <a:off x="4575107" y="2984777"/>
            <a:ext cx="225403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8" name="Google Shape;1258;p108"/>
          <p:cNvCxnSpPr/>
          <p:nvPr/>
        </p:nvCxnSpPr>
        <p:spPr>
          <a:xfrm>
            <a:off x="5080550" y="2984777"/>
            <a:ext cx="199116" cy="1637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9" name="Google Shape;1259;p108"/>
          <p:cNvCxnSpPr/>
          <p:nvPr/>
        </p:nvCxnSpPr>
        <p:spPr>
          <a:xfrm>
            <a:off x="5415830" y="3232596"/>
            <a:ext cx="526938" cy="16240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0" name="Google Shape;1260;p108"/>
          <p:cNvCxnSpPr/>
          <p:nvPr/>
        </p:nvCxnSpPr>
        <p:spPr>
          <a:xfrm rot="10800000" flipH="1">
            <a:off x="6147954" y="3209181"/>
            <a:ext cx="488016" cy="18581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1" name="Google Shape;1261;p108"/>
          <p:cNvCxnSpPr/>
          <p:nvPr/>
        </p:nvCxnSpPr>
        <p:spPr>
          <a:xfrm rot="10800000">
            <a:off x="6760524" y="2682813"/>
            <a:ext cx="0" cy="41077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2" name="Google Shape;1262;p108"/>
          <p:cNvCxnSpPr/>
          <p:nvPr/>
        </p:nvCxnSpPr>
        <p:spPr>
          <a:xfrm rot="10800000">
            <a:off x="6391962" y="2218644"/>
            <a:ext cx="293602" cy="26103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3" name="Google Shape;1263;p108"/>
          <p:cNvCxnSpPr/>
          <p:nvPr/>
        </p:nvCxnSpPr>
        <p:spPr>
          <a:xfrm rot="10800000">
            <a:off x="5772647" y="2149819"/>
            <a:ext cx="43424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4" name="Google Shape;1264;p108"/>
          <p:cNvCxnSpPr/>
          <p:nvPr/>
        </p:nvCxnSpPr>
        <p:spPr>
          <a:xfrm flipH="1">
            <a:off x="5486400" y="2207033"/>
            <a:ext cx="98137" cy="180567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5" name="Google Shape;1265;p108"/>
          <p:cNvCxnSpPr/>
          <p:nvPr/>
        </p:nvCxnSpPr>
        <p:spPr>
          <a:xfrm flipH="1">
            <a:off x="5133215" y="2497468"/>
            <a:ext cx="249064" cy="158148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66" name="Google Shape;1266;p108"/>
          <p:cNvSpPr/>
          <p:nvPr/>
        </p:nvSpPr>
        <p:spPr>
          <a:xfrm>
            <a:off x="3095779" y="2004841"/>
            <a:ext cx="107053" cy="11803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08"/>
          <p:cNvSpPr/>
          <p:nvPr/>
        </p:nvSpPr>
        <p:spPr>
          <a:xfrm>
            <a:off x="2437003" y="2655616"/>
            <a:ext cx="107053" cy="118035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08"/>
          <p:cNvSpPr/>
          <p:nvPr/>
        </p:nvSpPr>
        <p:spPr>
          <a:xfrm>
            <a:off x="3233459" y="3102218"/>
            <a:ext cx="107053" cy="11803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08"/>
          <p:cNvSpPr/>
          <p:nvPr/>
        </p:nvSpPr>
        <p:spPr>
          <a:xfrm>
            <a:off x="3823181" y="2785496"/>
            <a:ext cx="107053" cy="118035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08"/>
          <p:cNvSpPr/>
          <p:nvPr/>
        </p:nvSpPr>
        <p:spPr>
          <a:xfrm>
            <a:off x="3385859" y="3874821"/>
            <a:ext cx="107053" cy="11803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08"/>
          <p:cNvSpPr/>
          <p:nvPr/>
        </p:nvSpPr>
        <p:spPr>
          <a:xfrm>
            <a:off x="3673435" y="4901868"/>
            <a:ext cx="107053" cy="118035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08"/>
          <p:cNvSpPr/>
          <p:nvPr/>
        </p:nvSpPr>
        <p:spPr>
          <a:xfrm>
            <a:off x="4287015" y="4998609"/>
            <a:ext cx="107053" cy="118035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08"/>
          <p:cNvSpPr/>
          <p:nvPr/>
        </p:nvSpPr>
        <p:spPr>
          <a:xfrm>
            <a:off x="4386403" y="3913249"/>
            <a:ext cx="107053" cy="118035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08"/>
          <p:cNvSpPr/>
          <p:nvPr/>
        </p:nvSpPr>
        <p:spPr>
          <a:xfrm>
            <a:off x="6661804" y="3103542"/>
            <a:ext cx="107053" cy="118035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08"/>
          <p:cNvSpPr/>
          <p:nvPr/>
        </p:nvSpPr>
        <p:spPr>
          <a:xfrm>
            <a:off x="6280135" y="2085777"/>
            <a:ext cx="107053" cy="118035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9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Simulador AgentSim-IoT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1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Simulador AgentSim-IoT</a:t>
            </a:r>
            <a:endParaRPr/>
          </a:p>
        </p:txBody>
      </p:sp>
      <p:pic>
        <p:nvPicPr>
          <p:cNvPr id="1300" name="Google Shape;130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076" y="3168816"/>
            <a:ext cx="2939546" cy="166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7879" y="1852409"/>
            <a:ext cx="2605166" cy="9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11"/>
          <p:cNvSpPr txBox="1"/>
          <p:nvPr/>
        </p:nvSpPr>
        <p:spPr>
          <a:xfrm>
            <a:off x="824948" y="1659307"/>
            <a:ext cx="4575974" cy="320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 Narrow" panose="020B0606020202030204" pitchFamily="34" charset="0"/>
                <a:sym typeface="Arial"/>
              </a:rPr>
              <a:t>Linguagem de Programação</a:t>
            </a:r>
            <a:endParaRPr sz="1600" dirty="0">
              <a:latin typeface="Arial Narrow" panose="020B0606020202030204" pitchFamily="34" charset="0"/>
            </a:endParaRPr>
          </a:p>
          <a:p>
            <a:pPr marL="914400" marR="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□"/>
            </a:pPr>
            <a:r>
              <a:rPr lang="pt-BR" dirty="0">
                <a:solidFill>
                  <a:srgbClr val="434343"/>
                </a:solidFill>
                <a:latin typeface="Arial Narrow"/>
                <a:ea typeface="Arial Narrow"/>
                <a:cs typeface="Arial Narrow"/>
              </a:rPr>
              <a:t>Python</a:t>
            </a:r>
            <a:endParaRPr dirty="0">
              <a:solidFill>
                <a:srgbClr val="434343"/>
              </a:solidFill>
              <a:latin typeface="Arial Narrow"/>
              <a:ea typeface="Arial Narrow"/>
              <a:cs typeface="Arial Narrow"/>
            </a:endParaRPr>
          </a:p>
          <a:p>
            <a:pPr marL="457200" marR="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pt-BR" sz="1600" dirty="0">
                <a:latin typeface="Arial Narrow" panose="020B0606020202030204" pitchFamily="34" charset="0"/>
              </a:rPr>
              <a:t>Bibliotecas</a:t>
            </a:r>
            <a:r>
              <a:rPr lang="pt-BR" sz="1600" dirty="0">
                <a:latin typeface="Aptos Narrow" panose="020B0004020202020204" pitchFamily="34" charset="0"/>
              </a:rPr>
              <a:t> </a:t>
            </a:r>
            <a:endParaRPr sz="1600" dirty="0">
              <a:latin typeface="Aptos Narrow" panose="020B0004020202020204" pitchFamily="34" charset="0"/>
            </a:endParaRP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r>
              <a:rPr lang="pt-BR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Scipy</a:t>
            </a:r>
            <a:endParaRPr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r>
              <a:rPr lang="pt-BR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NetworkX</a:t>
            </a:r>
            <a:endParaRPr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r>
              <a:rPr lang="pt-BR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Matplotlib</a:t>
            </a:r>
            <a:endParaRPr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r>
              <a:rPr lang="pt-BR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Numpy</a:t>
            </a:r>
            <a:endParaRPr lang="pt-BR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endParaRPr lang="pt-BR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indent="-330200">
              <a:lnSpc>
                <a:spcPct val="114999"/>
              </a:lnSpc>
              <a:buSzPts val="1600"/>
              <a:buFont typeface="Arial"/>
              <a:buChar char="■"/>
            </a:pPr>
            <a:r>
              <a:rPr lang="pt-BR" sz="1600" dirty="0">
                <a:latin typeface="Arial Narrow" panose="020B0606020202030204" pitchFamily="34" charset="0"/>
              </a:rPr>
              <a:t>Disponível em: </a:t>
            </a: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r>
              <a:rPr lang="pt-BR" sz="1200" dirty="0">
                <a:latin typeface="Arial Narrow" panose="020B060602020203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Arial Narrow"/>
                <a:ea typeface="Arial Narrow"/>
                <a:cs typeface="Arial Narrow"/>
              </a:rPr>
              <a:t>https://github.com/Syrinx1976/AgentSim-IoT.git</a:t>
            </a:r>
          </a:p>
          <a:p>
            <a:pPr marL="914400" lvl="1" indent="-330200">
              <a:lnSpc>
                <a:spcPct val="114999"/>
              </a:lnSpc>
              <a:buSzPts val="1600"/>
              <a:buFont typeface="Arial"/>
              <a:buChar char="□"/>
            </a:pPr>
            <a:endParaRPr lang="pt-BR" dirty="0">
              <a:solidFill>
                <a:srgbClr val="43434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0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Simulador AgentSim-IoT</a:t>
            </a:r>
            <a:endParaRPr/>
          </a:p>
        </p:txBody>
      </p:sp>
      <p:pic>
        <p:nvPicPr>
          <p:cNvPr id="1286" name="Google Shape;1286;p110" descr="Interface gráfica do usuári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2551" y="976453"/>
            <a:ext cx="4458898" cy="3437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10"/>
          <p:cNvSpPr txBox="1"/>
          <p:nvPr/>
        </p:nvSpPr>
        <p:spPr>
          <a:xfrm>
            <a:off x="3029031" y="4563058"/>
            <a:ext cx="3575701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6 – Estrutura AgentSim-IoT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3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Simulador AgentSim-IoT</a:t>
            </a:r>
            <a:endParaRPr/>
          </a:p>
        </p:txBody>
      </p:sp>
      <p:pic>
        <p:nvPicPr>
          <p:cNvPr id="1293" name="Google Shape;1293;p23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734" y="1015646"/>
            <a:ext cx="6532532" cy="33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23"/>
          <p:cNvSpPr txBox="1"/>
          <p:nvPr/>
        </p:nvSpPr>
        <p:spPr>
          <a:xfrm>
            <a:off x="2932049" y="4642979"/>
            <a:ext cx="3575701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Figura 7 – Versões do </a:t>
            </a:r>
            <a:r>
              <a:rPr lang="pt-BR" sz="1600" b="0" i="0" u="none" strike="noStrike" cap="none" dirty="0" err="1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AgentSim</a:t>
            </a: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-IoT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4"/>
          <p:cNvSpPr txBox="1">
            <a:spLocks noGrp="1"/>
          </p:cNvSpPr>
          <p:nvPr>
            <p:ph type="title"/>
          </p:nvPr>
        </p:nvSpPr>
        <p:spPr>
          <a:xfrm>
            <a:off x="652131" y="1306476"/>
            <a:ext cx="802403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pt-BR"/>
              <a:t>Simulações e Resultados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5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Ambiente das Simulações</a:t>
            </a:r>
            <a:endParaRPr/>
          </a:p>
        </p:txBody>
      </p:sp>
      <p:sp>
        <p:nvSpPr>
          <p:cNvPr id="1313" name="Google Shape;1313;p25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8213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Processador:</a:t>
            </a:r>
            <a:endParaRPr dirty="0">
              <a:solidFill>
                <a:srgbClr val="000000"/>
              </a:solidFill>
              <a:latin typeface="Arial Narrow" panose="020B0606020202030204" pitchFamily="34" charset="0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Intel Xeon CPU E5-2650 2.0 GHz com 32 núcleos, 252 GB RAM</a:t>
            </a:r>
            <a:endParaRPr dirty="0"/>
          </a:p>
          <a:p>
            <a:pPr marL="91440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  <a:ea typeface="Arial"/>
                <a:cs typeface="Arial"/>
              </a:rPr>
              <a:t>Parâmetros e premissas comuns:</a:t>
            </a:r>
            <a:endParaRPr dirty="0">
              <a:solidFill>
                <a:srgbClr val="000000"/>
              </a:solidFill>
              <a:latin typeface="Arial Narrow" panose="020B0606020202030204" pitchFamily="34" charset="0"/>
              <a:ea typeface="Arial"/>
              <a:cs typeface="Arial"/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lvl="1">
              <a:lnSpc>
                <a:spcPct val="114999"/>
              </a:lnSpc>
            </a:pPr>
            <a:r>
              <a:rPr lang="pt-BR" dirty="0"/>
              <a:t>Envio de requisições até o tempo máximo de 2000 s</a:t>
            </a:r>
            <a:endParaRPr dirty="0"/>
          </a:p>
          <a:p>
            <a:pPr marL="91440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λ de Poisson: 0,2 requisições/s</a:t>
            </a:r>
            <a:endParaRPr dirty="0"/>
          </a:p>
          <a:p>
            <a:pPr marL="91440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Intervalo de confiança: 95%</a:t>
            </a:r>
            <a:endParaRPr dirty="0"/>
          </a:p>
          <a:p>
            <a:pPr marL="91440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914400" lvl="1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pt-BR" dirty="0"/>
              <a:t>Tamanho dos conteúdos, em Bytes, é constante</a:t>
            </a:r>
            <a:endParaRPr dirty="0"/>
          </a:p>
          <a:p>
            <a:pPr marL="914400" lvl="1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2"/>
          <p:cNvSpPr txBox="1">
            <a:spLocks noGrp="1"/>
          </p:cNvSpPr>
          <p:nvPr>
            <p:ph type="title"/>
          </p:nvPr>
        </p:nvSpPr>
        <p:spPr>
          <a:xfrm>
            <a:off x="459600" y="3301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Métricas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1319" name="Google Shape;1319;p112"/>
          <p:cNvSpPr txBox="1">
            <a:spLocks noGrp="1"/>
          </p:cNvSpPr>
          <p:nvPr>
            <p:ph type="body" idx="1"/>
          </p:nvPr>
        </p:nvSpPr>
        <p:spPr>
          <a:xfrm>
            <a:off x="675225" y="976553"/>
            <a:ext cx="7821157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  <a:ea typeface="Arial"/>
                <a:cs typeface="Arial"/>
              </a:rPr>
              <a:t>Energia Média Remanescente: </a:t>
            </a:r>
            <a:r>
              <a:rPr lang="pt-BR" dirty="0"/>
              <a:t>Média da energia remanescente de todos dispositivos após conclusão de cada rodada.</a:t>
            </a:r>
            <a:endParaRPr dirty="0"/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  <a:ea typeface="Arial"/>
                <a:cs typeface="Arial"/>
              </a:rPr>
              <a:t>Cache-Hits:</a:t>
            </a:r>
            <a:endParaRPr dirty="0">
              <a:solidFill>
                <a:srgbClr val="000000"/>
              </a:solidFill>
              <a:latin typeface="Arial Narrow" panose="020B0606020202030204" pitchFamily="34" charset="0"/>
              <a:ea typeface="Arial"/>
              <a:cs typeface="Arial"/>
            </a:endParaRPr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2286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>
              <a:lnSpc>
                <a:spcPct val="114999"/>
              </a:lnSpc>
            </a:pP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  <a:ea typeface="Arial"/>
                <a:cs typeface="Arial"/>
              </a:rPr>
              <a:t>RMSD:</a:t>
            </a:r>
            <a:endParaRPr dirty="0">
              <a:solidFill>
                <a:srgbClr val="000000"/>
              </a:solidFill>
              <a:latin typeface="Arial Narrow" panose="020B0606020202030204" pitchFamily="34" charset="0"/>
              <a:ea typeface="Arial"/>
              <a:cs typeface="Arial"/>
            </a:endParaRPr>
          </a:p>
        </p:txBody>
      </p:sp>
      <p:pic>
        <p:nvPicPr>
          <p:cNvPr id="1320" name="Google Shape;132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646" y="2397115"/>
            <a:ext cx="800203" cy="41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4632" y="2261520"/>
            <a:ext cx="386027" cy="23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12"/>
          <p:cNvSpPr txBox="1"/>
          <p:nvPr/>
        </p:nvSpPr>
        <p:spPr>
          <a:xfrm>
            <a:off x="2955471" y="2217507"/>
            <a:ext cx="5225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Requisições que foram respondidas pelo gateway sem coleta </a:t>
            </a:r>
            <a:endParaRPr dirty="0"/>
          </a:p>
        </p:txBody>
      </p:sp>
      <p:pic>
        <p:nvPicPr>
          <p:cNvPr id="1323" name="Google Shape;1323;p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4632" y="2759276"/>
            <a:ext cx="361067" cy="23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12"/>
          <p:cNvSpPr txBox="1"/>
          <p:nvPr/>
        </p:nvSpPr>
        <p:spPr>
          <a:xfrm>
            <a:off x="2970659" y="2743003"/>
            <a:ext cx="5225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Requisições recebidas pelo gateway </a:t>
            </a:r>
            <a:endParaRPr dirty="0"/>
          </a:p>
        </p:txBody>
      </p:sp>
      <p:pic>
        <p:nvPicPr>
          <p:cNvPr id="1325" name="Google Shape;1325;p1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813" y="3865179"/>
            <a:ext cx="1494244" cy="64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1876" y="3616277"/>
            <a:ext cx="221636" cy="18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2"/>
          <p:cNvSpPr txBox="1"/>
          <p:nvPr/>
        </p:nvSpPr>
        <p:spPr>
          <a:xfrm>
            <a:off x="3102694" y="3541532"/>
            <a:ext cx="5225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Quantidade de dados válidos no cache para um conteúdo k</a:t>
            </a:r>
            <a:r>
              <a:rPr lang="pt-BR" sz="1600" b="0" i="0" u="none" strike="noStrike" cap="none" baseline="-25000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i</a:t>
            </a: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</p:txBody>
      </p:sp>
      <p:pic>
        <p:nvPicPr>
          <p:cNvPr id="1328" name="Google Shape;1328;p1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11702" y="3952483"/>
            <a:ext cx="1121517" cy="23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95233" y="4325350"/>
            <a:ext cx="221636" cy="2048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12"/>
          <p:cNvSpPr txBox="1"/>
          <p:nvPr/>
        </p:nvSpPr>
        <p:spPr>
          <a:xfrm>
            <a:off x="3216869" y="4261004"/>
            <a:ext cx="5225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Valor real medido em cada sensor.</a:t>
            </a:r>
            <a:endParaRPr/>
          </a:p>
        </p:txBody>
      </p:sp>
      <p:pic>
        <p:nvPicPr>
          <p:cNvPr id="1331" name="Google Shape;1331;p1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70659" y="4694090"/>
            <a:ext cx="256180" cy="238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12"/>
          <p:cNvSpPr txBox="1"/>
          <p:nvPr/>
        </p:nvSpPr>
        <p:spPr>
          <a:xfrm>
            <a:off x="3216869" y="4666446"/>
            <a:ext cx="5225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: Valor médio, enviado como resposta pelo gateway.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2" grpId="0"/>
      <p:bldP spid="1324" grpId="0"/>
      <p:bldP spid="1327" grpId="0"/>
      <p:bldP spid="1330" grpId="0"/>
      <p:bldP spid="133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6"/>
          <p:cNvSpPr txBox="1">
            <a:spLocks noGrp="1"/>
          </p:cNvSpPr>
          <p:nvPr>
            <p:ph type="title"/>
          </p:nvPr>
        </p:nvSpPr>
        <p:spPr>
          <a:xfrm>
            <a:off x="1271421" y="1925250"/>
            <a:ext cx="6601158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Resultados com Agente Simples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3"/>
          <p:cNvSpPr txBox="1">
            <a:spLocks noGrp="1"/>
          </p:cNvSpPr>
          <p:nvPr>
            <p:ph type="title"/>
          </p:nvPr>
        </p:nvSpPr>
        <p:spPr>
          <a:xfrm>
            <a:off x="459600" y="330053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Parâmetros das Simulações sem perdas</a:t>
            </a:r>
            <a:endParaRPr/>
          </a:p>
        </p:txBody>
      </p:sp>
      <p:pic>
        <p:nvPicPr>
          <p:cNvPr id="1343" name="Google Shape;134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226" y="976553"/>
            <a:ext cx="6411548" cy="3203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13"/>
          <p:cNvSpPr txBox="1"/>
          <p:nvPr/>
        </p:nvSpPr>
        <p:spPr>
          <a:xfrm>
            <a:off x="2932049" y="4244651"/>
            <a:ext cx="3575701" cy="34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lang="pt-BR" sz="1600" b="0" i="0" u="none" strike="noStrike" cap="none">
                <a:solidFill>
                  <a:srgbClr val="434343"/>
                </a:solidFill>
                <a:latin typeface="Arial Narrow"/>
                <a:ea typeface="Arial Narrow"/>
                <a:cs typeface="Arial Narrow"/>
                <a:sym typeface="Arial Narrow"/>
              </a:rPr>
              <a:t>Tabela 1 – Parâmetros das simulações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T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5997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599794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3696</Words>
  <Application>Microsoft Office PowerPoint</Application>
  <PresentationFormat>Apresentação na tela (16:9)</PresentationFormat>
  <Paragraphs>746</Paragraphs>
  <Slides>140</Slides>
  <Notes>140</Notes>
  <HiddenSlides>27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140</vt:i4>
      </vt:variant>
    </vt:vector>
  </HeadingPairs>
  <TitlesOfParts>
    <vt:vector size="152" baseType="lpstr">
      <vt:lpstr>Century Schoolbook</vt:lpstr>
      <vt:lpstr>Rockwell</vt:lpstr>
      <vt:lpstr>Arial Narrow</vt:lpstr>
      <vt:lpstr>Roboto Condensed</vt:lpstr>
      <vt:lpstr>Trebuchet MS</vt:lpstr>
      <vt:lpstr>Arial</vt:lpstr>
      <vt:lpstr>Gill Sans</vt:lpstr>
      <vt:lpstr>Tahoma</vt:lpstr>
      <vt:lpstr>Times New Roman</vt:lpstr>
      <vt:lpstr>Roboto Slab</vt:lpstr>
      <vt:lpstr>Aptos Narrow</vt:lpstr>
      <vt:lpstr>GTA</vt:lpstr>
      <vt:lpstr>Apresentação do PowerPoint</vt:lpstr>
      <vt:lpstr>Sumário</vt:lpstr>
      <vt:lpstr>Introdução</vt:lpstr>
      <vt:lpstr>Objetivos</vt:lpstr>
      <vt:lpstr>Motivação da Pesquisa</vt:lpstr>
      <vt:lpstr>Principais contribuições</vt:lpstr>
      <vt:lpstr>Principais contribuições</vt:lpstr>
      <vt:lpstr>Principais contribuições</vt:lpstr>
      <vt:lpstr>Principais contribuições</vt:lpstr>
      <vt:lpstr>Cenários de aplicação</vt:lpstr>
      <vt:lpstr>Cenários de aplicação</vt:lpstr>
      <vt:lpstr>Cenários de aplicação</vt:lpstr>
      <vt:lpstr>Cenários de aplicação</vt:lpstr>
      <vt:lpstr>Cenários de aplicação</vt:lpstr>
      <vt:lpstr>Fundamentação Teórica</vt:lpstr>
      <vt:lpstr>Arquitetura de redes IoT</vt:lpstr>
      <vt:lpstr>Coleta de dados em redes LLN</vt:lpstr>
      <vt:lpstr>Coleta de dados Cliente-Servidor</vt:lpstr>
      <vt:lpstr>Coleta de dados Cliente-Servidor</vt:lpstr>
      <vt:lpstr>Uso de Agentes Móveis em LLNs</vt:lpstr>
      <vt:lpstr>Uso de Agentes Móveis em LLNs</vt:lpstr>
      <vt:lpstr>Agentes Móveis - Classificações</vt:lpstr>
      <vt:lpstr>Agentes Móveis - Classificações</vt:lpstr>
      <vt:lpstr>Coleta de dados Agentes Móveis</vt:lpstr>
      <vt:lpstr>Uso de Agentes Móveis em LLNs</vt:lpstr>
      <vt:lpstr>Agentes Móveis - Estrutura</vt:lpstr>
      <vt:lpstr>Agentes Móveis - Estrutura</vt:lpstr>
      <vt:lpstr>Agentes Móveis - Estrutura</vt:lpstr>
      <vt:lpstr>Agentes Móveis - Estrutura</vt:lpstr>
      <vt:lpstr>Agentes Móveis - Estrutura</vt:lpstr>
      <vt:lpstr>Atualização do Cache em redes IoT</vt:lpstr>
      <vt:lpstr>Atualização do Cache em redes IoT</vt:lpstr>
      <vt:lpstr>Atualização do Cache em redes IoT</vt:lpstr>
      <vt:lpstr>Trabalhos Relacionados</vt:lpstr>
      <vt:lpstr>Principais trabalhos relacionados</vt:lpstr>
      <vt:lpstr>Proposta Agent-Knap</vt:lpstr>
      <vt:lpstr>Objetivo</vt:lpstr>
      <vt:lpstr>Problema </vt:lpstr>
      <vt:lpstr>Problema </vt:lpstr>
      <vt:lpstr>Problema </vt:lpstr>
      <vt:lpstr>Problema </vt:lpstr>
      <vt:lpstr>Problema </vt:lpstr>
      <vt:lpstr>Problema </vt:lpstr>
      <vt:lpstr>Problema </vt:lpstr>
      <vt:lpstr>Problema </vt:lpstr>
      <vt:lpstr>Problema </vt:lpstr>
      <vt:lpstr>Problema </vt:lpstr>
      <vt:lpstr>Modos de operação Agent-Knap </vt:lpstr>
      <vt:lpstr>Diagrama em blocos Agent-Knap </vt:lpstr>
      <vt:lpstr>Inicialização do Agent-Knap </vt:lpstr>
      <vt:lpstr>Seleção de fontes de dados</vt:lpstr>
      <vt:lpstr>Seleção do grupo dos nós fontes</vt:lpstr>
      <vt:lpstr>Seleção do grupo dos nós fontes</vt:lpstr>
      <vt:lpstr>Seleção do grupo dos nós fontes</vt:lpstr>
      <vt:lpstr>Seleção do grupo dos nós fontes</vt:lpstr>
      <vt:lpstr>Seleção do grupo dos nós fontes</vt:lpstr>
      <vt:lpstr>Seleção do grupo dos nós fontes</vt:lpstr>
      <vt:lpstr>Seleção do grupo dos nós fontes</vt:lpstr>
      <vt:lpstr>Seleção do grupo dos nós fontes</vt:lpstr>
      <vt:lpstr>Seleção do grupo dos nós fontes</vt:lpstr>
      <vt:lpstr>Cálculo do itinerário</vt:lpstr>
      <vt:lpstr>Cálculo do itinerário</vt:lpstr>
      <vt:lpstr>Cálculo do itinerário</vt:lpstr>
      <vt:lpstr>Cálculo do itinerário</vt:lpstr>
      <vt:lpstr>Cálculo do itinerário</vt:lpstr>
      <vt:lpstr>Seleção de fontes de dados</vt:lpstr>
      <vt:lpstr>Seleção de fontes de dados</vt:lpstr>
      <vt:lpstr>Gerenciamento do Payload</vt:lpstr>
      <vt:lpstr>Gerenciamento do Payload</vt:lpstr>
      <vt:lpstr>Gerenciamento do Payload</vt:lpstr>
      <vt:lpstr>Gerenciamento do Payload</vt:lpstr>
      <vt:lpstr>Gerenciamento do Payload</vt:lpstr>
      <vt:lpstr>Gerenciamento do Payload </vt:lpstr>
      <vt:lpstr>Gerenciamento do Payload</vt:lpstr>
      <vt:lpstr>Gerenciamento do Payload</vt:lpstr>
      <vt:lpstr>Gerenciamento do Payload</vt:lpstr>
      <vt:lpstr>Gerenciamento do Payload</vt:lpstr>
      <vt:lpstr>Gerenciamento do Payload</vt:lpstr>
      <vt:lpstr>Gerenciamento do Payload</vt:lpstr>
      <vt:lpstr>Gerenciamento do Cache</vt:lpstr>
      <vt:lpstr>Coleta Agent-Knap com múltiplos agentes</vt:lpstr>
      <vt:lpstr>Divisão em k-means clusters</vt:lpstr>
      <vt:lpstr>Divisão em k-means clusters</vt:lpstr>
      <vt:lpstr>Divisão em k-means clusters</vt:lpstr>
      <vt:lpstr>Divisão em k-means clusters</vt:lpstr>
      <vt:lpstr>Seleção de fontes de dados</vt:lpstr>
      <vt:lpstr>Seleção de fontes de dados</vt:lpstr>
      <vt:lpstr>Coleta com múltiplos agentes</vt:lpstr>
      <vt:lpstr>Coleta com múltiplos agentes</vt:lpstr>
      <vt:lpstr>Coleta com múltiplos agentes</vt:lpstr>
      <vt:lpstr>Simulador AgentSim-IoT</vt:lpstr>
      <vt:lpstr>Simulador AgentSim-IoT</vt:lpstr>
      <vt:lpstr>Simulador AgentSim-IoT</vt:lpstr>
      <vt:lpstr>Simulador AgentSim-IoT</vt:lpstr>
      <vt:lpstr>Simulações e Resultados</vt:lpstr>
      <vt:lpstr>Ambiente das Simulações</vt:lpstr>
      <vt:lpstr>Métricas </vt:lpstr>
      <vt:lpstr>Resultados com Agente Simples</vt:lpstr>
      <vt:lpstr>Parâmetros das Simulações sem perdas</vt:lpstr>
      <vt:lpstr>Quantidade de envios do AM</vt:lpstr>
      <vt:lpstr>Quantidade de envios do AM</vt:lpstr>
      <vt:lpstr>Quantidade de envios do AM</vt:lpstr>
      <vt:lpstr>Quantidade de envios do AM</vt:lpstr>
      <vt:lpstr>Energia Média Remanescente</vt:lpstr>
      <vt:lpstr>Energia Média Remanescente</vt:lpstr>
      <vt:lpstr>Parâmetros das Simulações</vt:lpstr>
      <vt:lpstr>Topologias</vt:lpstr>
      <vt:lpstr>Energia Média Remanescente</vt:lpstr>
      <vt:lpstr>Energia Média Remanescente</vt:lpstr>
      <vt:lpstr>Cache-hits</vt:lpstr>
      <vt:lpstr>Cache-hits</vt:lpstr>
      <vt:lpstr>RMSD</vt:lpstr>
      <vt:lpstr>RMSD</vt:lpstr>
      <vt:lpstr>Energia Remanescente Média com perdas</vt:lpstr>
      <vt:lpstr>Energia Remanescente Média com perdas</vt:lpstr>
      <vt:lpstr>Cache-hits com perdas</vt:lpstr>
      <vt:lpstr>Cache-hits com perdas</vt:lpstr>
      <vt:lpstr>RMSD com perdas</vt:lpstr>
      <vt:lpstr>RMSD com perdas</vt:lpstr>
      <vt:lpstr>Resultados com Múltiplos Agentes</vt:lpstr>
      <vt:lpstr>Parâmetros das Simulações</vt:lpstr>
      <vt:lpstr>Topologias</vt:lpstr>
      <vt:lpstr>Topologias</vt:lpstr>
      <vt:lpstr>Energia Remanescente Média – Sem perdas</vt:lpstr>
      <vt:lpstr>Energia Remanescente Média – Sem perdas</vt:lpstr>
      <vt:lpstr>Cache-hits– Sem perdas</vt:lpstr>
      <vt:lpstr>Cache-hits– Sem perdas</vt:lpstr>
      <vt:lpstr>RMSD – Sem perdas</vt:lpstr>
      <vt:lpstr>RMSD – Sem perdas</vt:lpstr>
      <vt:lpstr>Energia Remanescente Média – Com perdas</vt:lpstr>
      <vt:lpstr>Energia Remanescente Média – Com perdas</vt:lpstr>
      <vt:lpstr>Cache-hits– Com perdas</vt:lpstr>
      <vt:lpstr>Cache-hits– Com perdas</vt:lpstr>
      <vt:lpstr>RMSD– Com perdas</vt:lpstr>
      <vt:lpstr>RMSD– Com perdas</vt:lpstr>
      <vt:lpstr>Conclusões</vt:lpstr>
      <vt:lpstr>Conclusões</vt:lpstr>
      <vt:lpstr>Publicações</vt:lpstr>
      <vt:lpstr>Obrigado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 Airam de Castro Souza</dc:creator>
  <cp:lastModifiedBy>Edvar Afonso Luciano Filho</cp:lastModifiedBy>
  <cp:revision>1</cp:revision>
  <dcterms:modified xsi:type="dcterms:W3CDTF">2024-09-12T00:27:28Z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2024-09-02T16:55:39Z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0af3ef2b-0b7e-40fe-b285-26c8bb59d150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GTA:3\sbseg2005-v4:3</vt:lpwstr>
  </property>
  <property fmtid="{D5CDD505-2E9C-101B-9397-08002B2CF9AE}" pid="10" name="ClassificationContentMarkingFooterText">
    <vt:lpwstr>PÚBLICA</vt:lpwstr>
  </property>
</Properties>
</file>